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305" r:id="rId3"/>
    <p:sldId id="280" r:id="rId4"/>
    <p:sldId id="306" r:id="rId5"/>
    <p:sldId id="282" r:id="rId6"/>
    <p:sldId id="307" r:id="rId7"/>
    <p:sldId id="283" r:id="rId8"/>
    <p:sldId id="297" r:id="rId9"/>
    <p:sldId id="301" r:id="rId10"/>
    <p:sldId id="298" r:id="rId11"/>
    <p:sldId id="286" r:id="rId12"/>
    <p:sldId id="295" r:id="rId13"/>
    <p:sldId id="300" r:id="rId14"/>
    <p:sldId id="284" r:id="rId15"/>
    <p:sldId id="308" r:id="rId16"/>
    <p:sldId id="285" r:id="rId17"/>
    <p:sldId id="309" r:id="rId18"/>
    <p:sldId id="310" r:id="rId19"/>
    <p:sldId id="294" r:id="rId20"/>
    <p:sldId id="311" r:id="rId21"/>
    <p:sldId id="30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60" autoAdjust="0"/>
  </p:normalViewPr>
  <p:slideViewPr>
    <p:cSldViewPr>
      <p:cViewPr varScale="1">
        <p:scale>
          <a:sx n="64" d="100"/>
          <a:sy n="64" d="100"/>
        </p:scale>
        <p:origin x="-19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57150">
              <a:solidFill>
                <a:srgbClr val="FF0000"/>
              </a:solidFill>
            </a:ln>
          </c:spPr>
          <c:marker>
            <c:symbol val="none"/>
          </c:marker>
          <c:xVal>
            <c:numRef>
              <c:f>Sheet1!$F$2:$F$12</c:f>
              <c:numCache>
                <c:formatCode>General</c:formatCode>
                <c:ptCount val="11"/>
                <c:pt idx="0">
                  <c:v>0</c:v>
                </c:pt>
                <c:pt idx="1">
                  <c:v>5</c:v>
                </c:pt>
                <c:pt idx="2">
                  <c:v>11</c:v>
                </c:pt>
                <c:pt idx="3">
                  <c:v>18</c:v>
                </c:pt>
                <c:pt idx="4">
                  <c:v>26</c:v>
                </c:pt>
                <c:pt idx="5">
                  <c:v>35</c:v>
                </c:pt>
                <c:pt idx="6">
                  <c:v>45</c:v>
                </c:pt>
                <c:pt idx="7">
                  <c:v>58</c:v>
                </c:pt>
                <c:pt idx="8">
                  <c:v>74</c:v>
                </c:pt>
                <c:pt idx="9">
                  <c:v>88</c:v>
                </c:pt>
                <c:pt idx="10">
                  <c:v>100</c:v>
                </c:pt>
              </c:numCache>
            </c:numRef>
          </c:xVal>
          <c:yVal>
            <c:numRef>
              <c:f>Sheet1!$G$2:$G$12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yVal>
          <c:smooth val="1"/>
        </c:ser>
        <c:dLbls>
          <c:showLegendKey val="0"/>
          <c:showVal val="0"/>
          <c:showCatName val="0"/>
          <c:showSerName val="0"/>
          <c:showPercent val="0"/>
          <c:showBubbleSize val="0"/>
        </c:dLbls>
        <c:axId val="213168896"/>
        <c:axId val="213170816"/>
      </c:scatterChart>
      <c:valAx>
        <c:axId val="213168896"/>
        <c:scaling>
          <c:orientation val="maxMin"/>
          <c:max val="100"/>
        </c:scaling>
        <c:delete val="0"/>
        <c:axPos val="b"/>
        <c:title>
          <c:tx>
            <c:rich>
              <a:bodyPr/>
              <a:lstStyle/>
              <a:p>
                <a:pPr>
                  <a:defRPr/>
                </a:pPr>
                <a:r>
                  <a:rPr lang="en-US"/>
                  <a:t>Pad Life Remaining</a:t>
                </a:r>
              </a:p>
            </c:rich>
          </c:tx>
          <c:layout/>
          <c:overlay val="0"/>
        </c:title>
        <c:numFmt formatCode="General" sourceLinked="1"/>
        <c:majorTickMark val="out"/>
        <c:minorTickMark val="none"/>
        <c:tickLblPos val="nextTo"/>
        <c:crossAx val="213170816"/>
        <c:crosses val="autoZero"/>
        <c:crossBetween val="midCat"/>
        <c:majorUnit val="20"/>
      </c:valAx>
      <c:valAx>
        <c:axId val="213170816"/>
        <c:scaling>
          <c:orientation val="minMax"/>
          <c:max val="100"/>
        </c:scaling>
        <c:delete val="0"/>
        <c:axPos val="l"/>
        <c:majorGridlines/>
        <c:title>
          <c:tx>
            <c:rich>
              <a:bodyPr rot="-5400000" vert="horz"/>
              <a:lstStyle/>
              <a:p>
                <a:pPr>
                  <a:defRPr/>
                </a:pPr>
                <a:r>
                  <a:rPr lang="en-US"/>
                  <a:t>Pad Thickness</a:t>
                </a:r>
              </a:p>
            </c:rich>
          </c:tx>
          <c:layout/>
          <c:overlay val="0"/>
        </c:title>
        <c:numFmt formatCode="General" sourceLinked="1"/>
        <c:majorTickMark val="out"/>
        <c:minorTickMark val="none"/>
        <c:tickLblPos val="nextTo"/>
        <c:crossAx val="213168896"/>
        <c:crosses val="max"/>
        <c:crossBetween val="midCat"/>
        <c:majorUnit val="20"/>
      </c:valAx>
    </c:plotArea>
    <c:plotVisOnly val="1"/>
    <c:dispBlanksAs val="gap"/>
    <c:showDLblsOverMax val="0"/>
  </c:chart>
  <c:txPr>
    <a:bodyPr/>
    <a:lstStyle/>
    <a:p>
      <a:pPr>
        <a:defRPr sz="1800">
          <a:solidFill>
            <a:schemeClr val="bg1">
              <a:lumMod val="85000"/>
            </a:schemeClr>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2F0EA5-5426-479F-B667-599F55929DF1}" type="datetimeFigureOut">
              <a:rPr lang="en-US"/>
              <a:pPr>
                <a:defRPr/>
              </a:pPr>
              <a:t>6/7/2017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D431614-8DD2-4AB1-B980-E5ABFD8319EB}" type="slidenum">
              <a:rPr lang="en-US"/>
              <a:pPr>
                <a:defRPr/>
              </a:pPr>
              <a:t>‹#›</a:t>
            </a:fld>
            <a:endParaRPr lang="en-US" dirty="0"/>
          </a:p>
        </p:txBody>
      </p:sp>
    </p:spTree>
    <p:extLst>
      <p:ext uri="{BB962C8B-B14F-4D97-AF65-F5344CB8AC3E}">
        <p14:creationId xmlns:p14="http://schemas.microsoft.com/office/powerpoint/2010/main" val="160198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eaLnBrk="1" hangingPunct="1">
              <a:spcBef>
                <a:spcPct val="0"/>
              </a:spcBef>
            </a:pPr>
            <a:r>
              <a:rPr lang="en-US" altLang="en-US" smtClean="0"/>
              <a:t>Hello</a:t>
            </a:r>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4875" eaLnBrk="0" hangingPunct="0">
              <a:defRPr>
                <a:solidFill>
                  <a:schemeClr val="tx1"/>
                </a:solidFill>
                <a:latin typeface="Calibri" pitchFamily="34" charset="0"/>
                <a:cs typeface="Arial" charset="0"/>
              </a:defRPr>
            </a:lvl1pPr>
            <a:lvl2pPr marL="742950" indent="-285750" defTabSz="904875" eaLnBrk="0" hangingPunct="0">
              <a:defRPr>
                <a:solidFill>
                  <a:schemeClr val="tx1"/>
                </a:solidFill>
                <a:latin typeface="Calibri" pitchFamily="34" charset="0"/>
                <a:cs typeface="Arial" charset="0"/>
              </a:defRPr>
            </a:lvl2pPr>
            <a:lvl3pPr marL="1143000" indent="-228600" defTabSz="904875" eaLnBrk="0" hangingPunct="0">
              <a:defRPr>
                <a:solidFill>
                  <a:schemeClr val="tx1"/>
                </a:solidFill>
                <a:latin typeface="Calibri" pitchFamily="34" charset="0"/>
                <a:cs typeface="Arial" charset="0"/>
              </a:defRPr>
            </a:lvl3pPr>
            <a:lvl4pPr marL="1600200" indent="-228600" defTabSz="904875" eaLnBrk="0" hangingPunct="0">
              <a:defRPr>
                <a:solidFill>
                  <a:schemeClr val="tx1"/>
                </a:solidFill>
                <a:latin typeface="Calibri" pitchFamily="34" charset="0"/>
                <a:cs typeface="Arial" charset="0"/>
              </a:defRPr>
            </a:lvl4pPr>
            <a:lvl5pPr marL="2057400" indent="-228600" defTabSz="904875" eaLnBrk="0" hangingPunct="0">
              <a:defRPr>
                <a:solidFill>
                  <a:schemeClr val="tx1"/>
                </a:solidFill>
                <a:latin typeface="Calibri" pitchFamily="34" charset="0"/>
                <a:cs typeface="Arial" charset="0"/>
              </a:defRPr>
            </a:lvl5pPr>
            <a:lvl6pPr marL="2514600" indent="-228600" defTabSz="904875" eaLnBrk="0" fontAlgn="base" hangingPunct="0">
              <a:spcBef>
                <a:spcPct val="0"/>
              </a:spcBef>
              <a:spcAft>
                <a:spcPct val="0"/>
              </a:spcAft>
              <a:defRPr>
                <a:solidFill>
                  <a:schemeClr val="tx1"/>
                </a:solidFill>
                <a:latin typeface="Calibri" pitchFamily="34" charset="0"/>
                <a:cs typeface="Arial" charset="0"/>
              </a:defRPr>
            </a:lvl6pPr>
            <a:lvl7pPr marL="2971800" indent="-228600" defTabSz="904875" eaLnBrk="0" fontAlgn="base" hangingPunct="0">
              <a:spcBef>
                <a:spcPct val="0"/>
              </a:spcBef>
              <a:spcAft>
                <a:spcPct val="0"/>
              </a:spcAft>
              <a:defRPr>
                <a:solidFill>
                  <a:schemeClr val="tx1"/>
                </a:solidFill>
                <a:latin typeface="Calibri" pitchFamily="34" charset="0"/>
                <a:cs typeface="Arial" charset="0"/>
              </a:defRPr>
            </a:lvl7pPr>
            <a:lvl8pPr marL="3429000" indent="-228600" defTabSz="904875" eaLnBrk="0" fontAlgn="base" hangingPunct="0">
              <a:spcBef>
                <a:spcPct val="0"/>
              </a:spcBef>
              <a:spcAft>
                <a:spcPct val="0"/>
              </a:spcAft>
              <a:defRPr>
                <a:solidFill>
                  <a:schemeClr val="tx1"/>
                </a:solidFill>
                <a:latin typeface="Calibri" pitchFamily="34" charset="0"/>
                <a:cs typeface="Arial" charset="0"/>
              </a:defRPr>
            </a:lvl8pPr>
            <a:lvl9pPr marL="3886200" indent="-228600" defTabSz="904875"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F25095C-79D4-4944-84F5-1E42425AAD38}" type="slidenum">
              <a:rPr lang="en-US" altLang="en-US" sz="1200"/>
              <a:pPr algn="r" eaLnBrk="1" hangingPunct="1"/>
              <a:t>1</a:t>
            </a:fld>
            <a:endParaRPr lang="en-US" altLang="en-US" sz="1200"/>
          </a:p>
        </p:txBody>
      </p:sp>
    </p:spTree>
    <p:extLst>
      <p:ext uri="{BB962C8B-B14F-4D97-AF65-F5344CB8AC3E}">
        <p14:creationId xmlns:p14="http://schemas.microsoft.com/office/powerpoint/2010/main" val="429455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a:t>
            </a:r>
            <a:r>
              <a:rPr lang="en-US" baseline="0" dirty="0" smtClean="0"/>
              <a:t> dead pad and piston</a:t>
            </a:r>
            <a:endParaRPr lang="en-US" dirty="0"/>
          </a:p>
        </p:txBody>
      </p:sp>
      <p:sp>
        <p:nvSpPr>
          <p:cNvPr id="4" name="Slide Number Placeholder 3"/>
          <p:cNvSpPr>
            <a:spLocks noGrp="1"/>
          </p:cNvSpPr>
          <p:nvPr>
            <p:ph type="sldNum" sz="quarter" idx="10"/>
          </p:nvPr>
        </p:nvSpPr>
        <p:spPr/>
        <p:txBody>
          <a:bodyPr/>
          <a:lstStyle/>
          <a:p>
            <a:pPr>
              <a:defRPr/>
            </a:pPr>
            <a:fld id="{1D431614-8DD2-4AB1-B980-E5ABFD8319EB}" type="slidenum">
              <a:rPr lang="en-US" smtClean="0"/>
              <a:pPr>
                <a:defRPr/>
              </a:pPr>
              <a:t>10</a:t>
            </a:fld>
            <a:endParaRPr lang="en-US" dirty="0"/>
          </a:p>
        </p:txBody>
      </p:sp>
    </p:spTree>
    <p:extLst>
      <p:ext uri="{BB962C8B-B14F-4D97-AF65-F5344CB8AC3E}">
        <p14:creationId xmlns:p14="http://schemas.microsoft.com/office/powerpoint/2010/main" val="155251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2254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the </a:t>
            </a:r>
            <a:r>
              <a:rPr lang="en-US" baseline="0" dirty="0" err="1" smtClean="0"/>
              <a:t>Wilwood</a:t>
            </a:r>
            <a:r>
              <a:rPr lang="en-US" baseline="0" dirty="0" smtClean="0"/>
              <a:t> brake video</a:t>
            </a:r>
            <a:endParaRPr lang="en-US" dirty="0"/>
          </a:p>
        </p:txBody>
      </p:sp>
      <p:sp>
        <p:nvSpPr>
          <p:cNvPr id="4" name="Slide Number Placeholder 3"/>
          <p:cNvSpPr>
            <a:spLocks noGrp="1"/>
          </p:cNvSpPr>
          <p:nvPr>
            <p:ph type="sldNum" sz="quarter" idx="10"/>
          </p:nvPr>
        </p:nvSpPr>
        <p:spPr/>
        <p:txBody>
          <a:bodyPr/>
          <a:lstStyle/>
          <a:p>
            <a:pPr>
              <a:defRPr/>
            </a:pPr>
            <a:fld id="{1D431614-8DD2-4AB1-B980-E5ABFD8319EB}" type="slidenum">
              <a:rPr lang="en-US" smtClean="0"/>
              <a:pPr>
                <a:defRPr/>
              </a:pPr>
              <a:t>13</a:t>
            </a:fld>
            <a:endParaRPr lang="en-US" dirty="0"/>
          </a:p>
        </p:txBody>
      </p:sp>
    </p:spTree>
    <p:extLst>
      <p:ext uri="{BB962C8B-B14F-4D97-AF65-F5344CB8AC3E}">
        <p14:creationId xmlns:p14="http://schemas.microsoft.com/office/powerpoint/2010/main" val="33597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89459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Will handle more heat.</a:t>
            </a:r>
          </a:p>
        </p:txBody>
      </p:sp>
      <p:sp>
        <p:nvSpPr>
          <p:cNvPr id="25604"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355811C-5223-435C-BFA4-D3D9794218F4}" type="slidenum">
              <a:rPr lang="en-US" sz="1200" smtClean="0">
                <a:cs typeface="+mn-cs"/>
              </a:rPr>
              <a:pPr algn="r">
                <a:defRPr/>
              </a:pPr>
              <a:t>15</a:t>
            </a:fld>
            <a:endParaRPr lang="en-US" sz="1200" smtClean="0">
              <a:cs typeface="+mn-cs"/>
            </a:endParaRPr>
          </a:p>
        </p:txBody>
      </p:sp>
    </p:spTree>
    <p:extLst>
      <p:ext uri="{BB962C8B-B14F-4D97-AF65-F5344CB8AC3E}">
        <p14:creationId xmlns:p14="http://schemas.microsoft.com/office/powerpoint/2010/main" val="859770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502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a:t>
            </a:r>
            <a:r>
              <a:rPr lang="en-US" altLang="en-US" baseline="0" dirty="0" smtClean="0"/>
              <a:t> cost less than $100</a:t>
            </a:r>
            <a:endParaRPr lang="en-US" altLang="en-US" dirty="0" smtClean="0"/>
          </a:p>
        </p:txBody>
      </p:sp>
      <p:sp>
        <p:nvSpPr>
          <p:cNvPr id="25604"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355811C-5223-435C-BFA4-D3D9794218F4}" type="slidenum">
              <a:rPr lang="en-US" sz="1200" smtClean="0">
                <a:cs typeface="+mn-cs"/>
              </a:rPr>
              <a:pPr algn="r">
                <a:defRPr/>
              </a:pPr>
              <a:t>17</a:t>
            </a:fld>
            <a:endParaRPr lang="en-US" sz="1200" smtClean="0">
              <a:cs typeface="+mn-cs"/>
            </a:endParaRPr>
          </a:p>
        </p:txBody>
      </p:sp>
    </p:spTree>
    <p:extLst>
      <p:ext uri="{BB962C8B-B14F-4D97-AF65-F5344CB8AC3E}">
        <p14:creationId xmlns:p14="http://schemas.microsoft.com/office/powerpoint/2010/main" val="859770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Talk about parts</a:t>
            </a:r>
            <a:r>
              <a:rPr lang="en-US" altLang="en-US" baseline="0" dirty="0" smtClean="0"/>
              <a:t> availability and pricing (Rock Auto!). Talk about high carbon rotors.</a:t>
            </a:r>
            <a:endParaRPr lang="en-US" altLang="en-US" dirty="0" smtClean="0"/>
          </a:p>
        </p:txBody>
      </p:sp>
      <p:sp>
        <p:nvSpPr>
          <p:cNvPr id="25604"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355811C-5223-435C-BFA4-D3D9794218F4}" type="slidenum">
              <a:rPr lang="en-US" sz="1200" smtClean="0">
                <a:cs typeface="+mn-cs"/>
              </a:rPr>
              <a:pPr algn="r">
                <a:defRPr/>
              </a:pPr>
              <a:t>18</a:t>
            </a:fld>
            <a:endParaRPr lang="en-US" sz="1200" smtClean="0">
              <a:cs typeface="+mn-cs"/>
            </a:endParaRPr>
          </a:p>
        </p:txBody>
      </p:sp>
    </p:spTree>
    <p:extLst>
      <p:ext uri="{BB962C8B-B14F-4D97-AF65-F5344CB8AC3E}">
        <p14:creationId xmlns:p14="http://schemas.microsoft.com/office/powerpoint/2010/main" val="859770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can work on this on the street. Demo with gaming pedals. Advise caution in traffic.</a:t>
            </a:r>
            <a:endParaRPr lang="en-US" dirty="0"/>
          </a:p>
        </p:txBody>
      </p:sp>
      <p:sp>
        <p:nvSpPr>
          <p:cNvPr id="4" name="Slide Number Placeholder 3"/>
          <p:cNvSpPr>
            <a:spLocks noGrp="1"/>
          </p:cNvSpPr>
          <p:nvPr>
            <p:ph type="sldNum" sz="quarter" idx="10"/>
          </p:nvPr>
        </p:nvSpPr>
        <p:spPr/>
        <p:txBody>
          <a:bodyPr/>
          <a:lstStyle/>
          <a:p>
            <a:pPr>
              <a:defRPr/>
            </a:pPr>
            <a:fld id="{1D431614-8DD2-4AB1-B980-E5ABFD8319EB}" type="slidenum">
              <a:rPr lang="en-US" smtClean="0"/>
              <a:pPr>
                <a:defRPr/>
              </a:pPr>
              <a:t>20</a:t>
            </a:fld>
            <a:endParaRPr lang="en-US" dirty="0"/>
          </a:p>
        </p:txBody>
      </p:sp>
    </p:spTree>
    <p:extLst>
      <p:ext uri="{BB962C8B-B14F-4D97-AF65-F5344CB8AC3E}">
        <p14:creationId xmlns:p14="http://schemas.microsoft.com/office/powerpoint/2010/main" val="295702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19">
              <a:defRPr>
                <a:solidFill>
                  <a:schemeClr val="tx1"/>
                </a:solidFill>
                <a:latin typeface="Calibri" pitchFamily="34" charset="0"/>
              </a:defRPr>
            </a:lvl2pPr>
            <a:lvl3pPr marL="1142879" indent="-228576">
              <a:defRPr>
                <a:solidFill>
                  <a:schemeClr val="tx1"/>
                </a:solidFill>
                <a:latin typeface="Calibri" pitchFamily="34" charset="0"/>
              </a:defRPr>
            </a:lvl3pPr>
            <a:lvl4pPr marL="1600030" indent="-228576">
              <a:defRPr>
                <a:solidFill>
                  <a:schemeClr val="tx1"/>
                </a:solidFill>
                <a:latin typeface="Calibri" pitchFamily="34" charset="0"/>
              </a:defRPr>
            </a:lvl4pPr>
            <a:lvl5pPr marL="2057182" indent="-228576">
              <a:defRPr>
                <a:solidFill>
                  <a:schemeClr val="tx1"/>
                </a:solidFill>
                <a:latin typeface="Calibri" pitchFamily="34" charset="0"/>
              </a:defRPr>
            </a:lvl5pPr>
            <a:lvl6pPr marL="2514333" indent="-228576" fontAlgn="base">
              <a:spcBef>
                <a:spcPct val="0"/>
              </a:spcBef>
              <a:spcAft>
                <a:spcPct val="0"/>
              </a:spcAft>
              <a:defRPr>
                <a:solidFill>
                  <a:schemeClr val="tx1"/>
                </a:solidFill>
                <a:latin typeface="Calibri" pitchFamily="34" charset="0"/>
              </a:defRPr>
            </a:lvl6pPr>
            <a:lvl7pPr marL="2971485" indent="-228576" fontAlgn="base">
              <a:spcBef>
                <a:spcPct val="0"/>
              </a:spcBef>
              <a:spcAft>
                <a:spcPct val="0"/>
              </a:spcAft>
              <a:defRPr>
                <a:solidFill>
                  <a:schemeClr val="tx1"/>
                </a:solidFill>
                <a:latin typeface="Calibri" pitchFamily="34" charset="0"/>
              </a:defRPr>
            </a:lvl7pPr>
            <a:lvl8pPr marL="3428637" indent="-228576" fontAlgn="base">
              <a:spcBef>
                <a:spcPct val="0"/>
              </a:spcBef>
              <a:spcAft>
                <a:spcPct val="0"/>
              </a:spcAft>
              <a:defRPr>
                <a:solidFill>
                  <a:schemeClr val="tx1"/>
                </a:solidFill>
                <a:latin typeface="Calibri" pitchFamily="34" charset="0"/>
              </a:defRPr>
            </a:lvl8pPr>
            <a:lvl9pPr marL="3885788" indent="-22857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D7B607-F63B-4212-9F9B-4A8F3E8D0231}"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318206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racing, I want the stickiest tires on the car that I can get. When learning, I want rock hard tires with too many heat cycles in them because they force</a:t>
            </a:r>
            <a:r>
              <a:rPr lang="en-US" altLang="en-US" baseline="0" dirty="0" smtClean="0"/>
              <a:t> me to be smooth if I want to be fast. </a:t>
            </a:r>
          </a:p>
          <a:p>
            <a:endParaRPr lang="en-US" altLang="en-US" baseline="0" dirty="0" smtClean="0"/>
          </a:p>
          <a:p>
            <a:r>
              <a:rPr lang="en-US" altLang="en-US" baseline="0" dirty="0" smtClean="0"/>
              <a:t>Are you just here to have fun? Do you want to improve? Either way is great, but I’ve found that this stuff is much more fun if you’re good at it.</a:t>
            </a:r>
            <a:endParaRPr lang="en-US" altLang="en-US" dirty="0" smtClean="0"/>
          </a:p>
        </p:txBody>
      </p:sp>
    </p:spTree>
    <p:extLst>
      <p:ext uri="{BB962C8B-B14F-4D97-AF65-F5344CB8AC3E}">
        <p14:creationId xmlns:p14="http://schemas.microsoft.com/office/powerpoint/2010/main" val="347308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7308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Talk</a:t>
            </a:r>
            <a:r>
              <a:rPr lang="en-US" altLang="en-US" baseline="0" dirty="0" smtClean="0"/>
              <a:t> about </a:t>
            </a:r>
            <a:r>
              <a:rPr lang="en-US" altLang="en-US" baseline="0" dirty="0" err="1" smtClean="0"/>
              <a:t>Kraig</a:t>
            </a:r>
            <a:r>
              <a:rPr lang="en-US" altLang="en-US" baseline="0" dirty="0" smtClean="0"/>
              <a:t> taking a stint at VIR.</a:t>
            </a:r>
            <a:endParaRPr lang="en-US" altLang="en-US" dirty="0" smtClean="0"/>
          </a:p>
        </p:txBody>
      </p:sp>
      <p:sp>
        <p:nvSpPr>
          <p:cNvPr id="25604"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355811C-5223-435C-BFA4-D3D9794218F4}" type="slidenum">
              <a:rPr lang="en-US" sz="1200" smtClean="0">
                <a:cs typeface="+mn-cs"/>
              </a:rPr>
              <a:pPr algn="r">
                <a:defRPr/>
              </a:pPr>
              <a:t>5</a:t>
            </a:fld>
            <a:endParaRPr lang="en-US" sz="1200" smtClean="0">
              <a:cs typeface="+mn-cs"/>
            </a:endParaRPr>
          </a:p>
        </p:txBody>
      </p:sp>
    </p:spTree>
    <p:extLst>
      <p:ext uri="{BB962C8B-B14F-4D97-AF65-F5344CB8AC3E}">
        <p14:creationId xmlns:p14="http://schemas.microsoft.com/office/powerpoint/2010/main" val="85977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Cover bedding procedure</a:t>
            </a:r>
          </a:p>
        </p:txBody>
      </p:sp>
      <p:sp>
        <p:nvSpPr>
          <p:cNvPr id="25604"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355811C-5223-435C-BFA4-D3D9794218F4}" type="slidenum">
              <a:rPr lang="en-US" sz="1200" smtClean="0">
                <a:cs typeface="+mn-cs"/>
              </a:rPr>
              <a:pPr algn="r">
                <a:defRPr/>
              </a:pPr>
              <a:t>6</a:t>
            </a:fld>
            <a:endParaRPr lang="en-US" sz="1200" smtClean="0">
              <a:cs typeface="+mn-cs"/>
            </a:endParaRPr>
          </a:p>
        </p:txBody>
      </p:sp>
    </p:spTree>
    <p:extLst>
      <p:ext uri="{BB962C8B-B14F-4D97-AF65-F5344CB8AC3E}">
        <p14:creationId xmlns:p14="http://schemas.microsoft.com/office/powerpoint/2010/main" val="85977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0221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the </a:t>
            </a:r>
            <a:r>
              <a:rPr lang="en-US" baseline="0" dirty="0" err="1" smtClean="0"/>
              <a:t>Wilwood</a:t>
            </a:r>
            <a:r>
              <a:rPr lang="en-US" baseline="0" dirty="0" smtClean="0"/>
              <a:t> brake video</a:t>
            </a:r>
            <a:endParaRPr lang="en-US" dirty="0"/>
          </a:p>
        </p:txBody>
      </p:sp>
      <p:sp>
        <p:nvSpPr>
          <p:cNvPr id="4" name="Slide Number Placeholder 3"/>
          <p:cNvSpPr>
            <a:spLocks noGrp="1"/>
          </p:cNvSpPr>
          <p:nvPr>
            <p:ph type="sldNum" sz="quarter" idx="10"/>
          </p:nvPr>
        </p:nvSpPr>
        <p:spPr/>
        <p:txBody>
          <a:bodyPr/>
          <a:lstStyle/>
          <a:p>
            <a:pPr>
              <a:defRPr/>
            </a:pPr>
            <a:fld id="{1D431614-8DD2-4AB1-B980-E5ABFD8319EB}" type="slidenum">
              <a:rPr lang="en-US" smtClean="0"/>
              <a:pPr>
                <a:defRPr/>
              </a:pPr>
              <a:t>8</a:t>
            </a:fld>
            <a:endParaRPr lang="en-US" dirty="0"/>
          </a:p>
        </p:txBody>
      </p:sp>
    </p:spTree>
    <p:extLst>
      <p:ext uri="{BB962C8B-B14F-4D97-AF65-F5344CB8AC3E}">
        <p14:creationId xmlns:p14="http://schemas.microsoft.com/office/powerpoint/2010/main" val="220032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the </a:t>
            </a:r>
            <a:r>
              <a:rPr lang="en-US" baseline="0" dirty="0" err="1" smtClean="0"/>
              <a:t>Wilwood</a:t>
            </a:r>
            <a:r>
              <a:rPr lang="en-US" baseline="0" dirty="0" smtClean="0"/>
              <a:t> brake video</a:t>
            </a:r>
            <a:endParaRPr lang="en-US" dirty="0"/>
          </a:p>
        </p:txBody>
      </p:sp>
      <p:sp>
        <p:nvSpPr>
          <p:cNvPr id="4" name="Slide Number Placeholder 3"/>
          <p:cNvSpPr>
            <a:spLocks noGrp="1"/>
          </p:cNvSpPr>
          <p:nvPr>
            <p:ph type="sldNum" sz="quarter" idx="10"/>
          </p:nvPr>
        </p:nvSpPr>
        <p:spPr/>
        <p:txBody>
          <a:bodyPr/>
          <a:lstStyle/>
          <a:p>
            <a:pPr>
              <a:defRPr/>
            </a:pPr>
            <a:fld id="{1D431614-8DD2-4AB1-B980-E5ABFD8319EB}" type="slidenum">
              <a:rPr lang="en-US" smtClean="0"/>
              <a:pPr>
                <a:defRPr/>
              </a:pPr>
              <a:t>9</a:t>
            </a:fld>
            <a:endParaRPr lang="en-US" dirty="0"/>
          </a:p>
        </p:txBody>
      </p:sp>
    </p:spTree>
    <p:extLst>
      <p:ext uri="{BB962C8B-B14F-4D97-AF65-F5344CB8AC3E}">
        <p14:creationId xmlns:p14="http://schemas.microsoft.com/office/powerpoint/2010/main" val="32093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4DFEF0-F286-41AD-AF7B-A5A74AAC92E5}" type="datetimeFigureOut">
              <a:rPr lang="en-US"/>
              <a:pPr>
                <a:defRPr/>
              </a:pPr>
              <a:t>6/7/2017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791CD8-F37C-4AD4-B59C-C8DE2B7B2A0B}" type="slidenum">
              <a:rPr lang="en-US"/>
              <a:pPr>
                <a:defRPr/>
              </a:pPr>
              <a:t>‹#›</a:t>
            </a:fld>
            <a:endParaRPr lang="en-US" dirty="0"/>
          </a:p>
        </p:txBody>
      </p:sp>
    </p:spTree>
    <p:extLst>
      <p:ext uri="{BB962C8B-B14F-4D97-AF65-F5344CB8AC3E}">
        <p14:creationId xmlns:p14="http://schemas.microsoft.com/office/powerpoint/2010/main" val="172060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EC9AA-4712-4D1F-B773-094D637FC05D}" type="datetimeFigureOut">
              <a:rPr lang="en-US"/>
              <a:pPr>
                <a:defRPr/>
              </a:pPr>
              <a:t>6/7/2017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A100-52B1-41AA-802F-68293DE87A29}" type="slidenum">
              <a:rPr lang="en-US"/>
              <a:pPr>
                <a:defRPr/>
              </a:pPr>
              <a:t>‹#›</a:t>
            </a:fld>
            <a:endParaRPr lang="en-US" dirty="0"/>
          </a:p>
        </p:txBody>
      </p:sp>
    </p:spTree>
    <p:extLst>
      <p:ext uri="{BB962C8B-B14F-4D97-AF65-F5344CB8AC3E}">
        <p14:creationId xmlns:p14="http://schemas.microsoft.com/office/powerpoint/2010/main" val="320045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84BB045-75A5-4A96-8914-AA92531AED88}" type="slidenum">
              <a:rPr lang="en-US" altLang="en-US"/>
              <a:pPr/>
              <a:t>‹#›</a:t>
            </a:fld>
            <a:endParaRPr lang="en-US" altLang="en-US"/>
          </a:p>
        </p:txBody>
      </p:sp>
    </p:spTree>
    <p:extLst>
      <p:ext uri="{BB962C8B-B14F-4D97-AF65-F5344CB8AC3E}">
        <p14:creationId xmlns:p14="http://schemas.microsoft.com/office/powerpoint/2010/main" val="414533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AA72CB-0B97-4139-A52B-49D4AABE43D5}" type="datetimeFigureOut">
              <a:rPr lang="en-US"/>
              <a:pPr>
                <a:defRPr/>
              </a:pPr>
              <a:t>6/7/2017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0569F7-206A-4184-8CF3-B300586AB099}" type="slidenum">
              <a:rPr lang="en-US"/>
              <a:pPr>
                <a:defRPr/>
              </a:pPr>
              <a:t>‹#›</a:t>
            </a:fld>
            <a:endParaRPr lang="en-US" dirty="0"/>
          </a:p>
        </p:txBody>
      </p:sp>
    </p:spTree>
    <p:extLst>
      <p:ext uri="{BB962C8B-B14F-4D97-AF65-F5344CB8AC3E}">
        <p14:creationId xmlns:p14="http://schemas.microsoft.com/office/powerpoint/2010/main" val="33108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5393C-A1F7-4888-B8E7-4748F7C23D46}" type="datetimeFigureOut">
              <a:rPr lang="en-US"/>
              <a:pPr>
                <a:defRPr/>
              </a:pPr>
              <a:t>6/7/2017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00AF3-23C9-47FA-BD9B-838619A95547}" type="slidenum">
              <a:rPr lang="en-US"/>
              <a:pPr>
                <a:defRPr/>
              </a:pPr>
              <a:t>‹#›</a:t>
            </a:fld>
            <a:endParaRPr lang="en-US" dirty="0"/>
          </a:p>
        </p:txBody>
      </p:sp>
    </p:spTree>
    <p:extLst>
      <p:ext uri="{BB962C8B-B14F-4D97-AF65-F5344CB8AC3E}">
        <p14:creationId xmlns:p14="http://schemas.microsoft.com/office/powerpoint/2010/main" val="382281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0C4088-3C19-4E03-9A91-262E0330E630}" type="datetimeFigureOut">
              <a:rPr lang="en-US"/>
              <a:pPr>
                <a:defRPr/>
              </a:pPr>
              <a:t>6/7/2017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3A6C41-5F9E-4C81-9335-7B6B22580993}" type="slidenum">
              <a:rPr lang="en-US"/>
              <a:pPr>
                <a:defRPr/>
              </a:pPr>
              <a:t>‹#›</a:t>
            </a:fld>
            <a:endParaRPr lang="en-US" dirty="0"/>
          </a:p>
        </p:txBody>
      </p:sp>
    </p:spTree>
    <p:extLst>
      <p:ext uri="{BB962C8B-B14F-4D97-AF65-F5344CB8AC3E}">
        <p14:creationId xmlns:p14="http://schemas.microsoft.com/office/powerpoint/2010/main" val="75436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A991C-3C65-477E-BE5E-B2267D3849DA}" type="datetimeFigureOut">
              <a:rPr lang="en-US"/>
              <a:pPr>
                <a:defRPr/>
              </a:pPr>
              <a:t>6/7/2017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A170BF-E159-4F7F-B7E3-D9842497892D}" type="slidenum">
              <a:rPr lang="en-US"/>
              <a:pPr>
                <a:defRPr/>
              </a:pPr>
              <a:t>‹#›</a:t>
            </a:fld>
            <a:endParaRPr lang="en-US" dirty="0"/>
          </a:p>
        </p:txBody>
      </p:sp>
    </p:spTree>
    <p:extLst>
      <p:ext uri="{BB962C8B-B14F-4D97-AF65-F5344CB8AC3E}">
        <p14:creationId xmlns:p14="http://schemas.microsoft.com/office/powerpoint/2010/main" val="34894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2515D9-C6AF-4999-827E-6CFA92017CE9}" type="datetimeFigureOut">
              <a:rPr lang="en-US"/>
              <a:pPr>
                <a:defRPr/>
              </a:pPr>
              <a:t>6/7/2017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5A4F3B-95BA-4BED-A5D6-C7081B58A3A7}" type="slidenum">
              <a:rPr lang="en-US"/>
              <a:pPr>
                <a:defRPr/>
              </a:pPr>
              <a:t>‹#›</a:t>
            </a:fld>
            <a:endParaRPr lang="en-US" dirty="0"/>
          </a:p>
        </p:txBody>
      </p:sp>
    </p:spTree>
    <p:extLst>
      <p:ext uri="{BB962C8B-B14F-4D97-AF65-F5344CB8AC3E}">
        <p14:creationId xmlns:p14="http://schemas.microsoft.com/office/powerpoint/2010/main" val="168204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9C5DF1-600F-42E3-AC1F-A26818D35037}" type="datetimeFigureOut">
              <a:rPr lang="en-US"/>
              <a:pPr>
                <a:defRPr/>
              </a:pPr>
              <a:t>6/7/2017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19D7D-952B-4FC3-A542-878D2E01C94F}" type="slidenum">
              <a:rPr lang="en-US"/>
              <a:pPr>
                <a:defRPr/>
              </a:pPr>
              <a:t>‹#›</a:t>
            </a:fld>
            <a:endParaRPr lang="en-US" dirty="0"/>
          </a:p>
        </p:txBody>
      </p:sp>
    </p:spTree>
    <p:extLst>
      <p:ext uri="{BB962C8B-B14F-4D97-AF65-F5344CB8AC3E}">
        <p14:creationId xmlns:p14="http://schemas.microsoft.com/office/powerpoint/2010/main" val="77336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854F09-8F48-412C-885D-D7C9B945AD61}" type="datetimeFigureOut">
              <a:rPr lang="en-US"/>
              <a:pPr>
                <a:defRPr/>
              </a:pPr>
              <a:t>6/7/2017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A3E960-4BE0-4687-BF97-E3ACCD6F975C}" type="slidenum">
              <a:rPr lang="en-US"/>
              <a:pPr>
                <a:defRPr/>
              </a:pPr>
              <a:t>‹#›</a:t>
            </a:fld>
            <a:endParaRPr lang="en-US" dirty="0"/>
          </a:p>
        </p:txBody>
      </p:sp>
    </p:spTree>
    <p:extLst>
      <p:ext uri="{BB962C8B-B14F-4D97-AF65-F5344CB8AC3E}">
        <p14:creationId xmlns:p14="http://schemas.microsoft.com/office/powerpoint/2010/main" val="203950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2502C0-D7E9-4E87-A310-92B6F0A4E345}" type="datetimeFigureOut">
              <a:rPr lang="en-US"/>
              <a:pPr>
                <a:defRPr/>
              </a:pPr>
              <a:t>6/7/2017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0571F5-8456-4CA7-B8A0-3A984F7183EC}" type="slidenum">
              <a:rPr lang="en-US"/>
              <a:pPr>
                <a:defRPr/>
              </a:pPr>
              <a:t>‹#›</a:t>
            </a:fld>
            <a:endParaRPr lang="en-US" dirty="0"/>
          </a:p>
        </p:txBody>
      </p:sp>
    </p:spTree>
    <p:extLst>
      <p:ext uri="{BB962C8B-B14F-4D97-AF65-F5344CB8AC3E}">
        <p14:creationId xmlns:p14="http://schemas.microsoft.com/office/powerpoint/2010/main" val="263923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tx2">
                <a:lumMod val="75000"/>
              </a:schemeClr>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75000"/>
                  </a:schemeClr>
                </a:solidFill>
                <a:latin typeface="+mn-lt"/>
                <a:cs typeface="+mn-cs"/>
              </a:defRPr>
            </a:lvl1pPr>
          </a:lstStyle>
          <a:p>
            <a:pPr>
              <a:defRPr/>
            </a:pPr>
            <a:fld id="{D42A9442-3298-4DE3-A168-20115AFE3AC0}" type="datetimeFigureOut">
              <a:rPr lang="en-US"/>
              <a:pPr>
                <a:defRPr/>
              </a:pPr>
              <a:t>6/7/2017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75000"/>
                  </a:schemeClr>
                </a:solidFill>
                <a:latin typeface="+mn-lt"/>
                <a:cs typeface="+mn-cs"/>
              </a:defRPr>
            </a:lvl1pPr>
          </a:lstStyle>
          <a:p>
            <a:pPr>
              <a:defRPr/>
            </a:pPr>
            <a:fld id="{56FC4342-6730-4804-AB8A-C78F925701C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BFBFBF"/>
          </a:solidFill>
          <a:latin typeface="+mj-lt"/>
          <a:ea typeface="+mj-ea"/>
          <a:cs typeface="+mj-cs"/>
        </a:defRPr>
      </a:lvl1pPr>
      <a:lvl2pPr algn="ctr" rtl="0" eaLnBrk="0" fontAlgn="base" hangingPunct="0">
        <a:spcBef>
          <a:spcPct val="0"/>
        </a:spcBef>
        <a:spcAft>
          <a:spcPct val="0"/>
        </a:spcAft>
        <a:defRPr sz="4400" b="1">
          <a:solidFill>
            <a:srgbClr val="BFBFBF"/>
          </a:solidFill>
          <a:latin typeface="Calibri" pitchFamily="34" charset="0"/>
        </a:defRPr>
      </a:lvl2pPr>
      <a:lvl3pPr algn="ctr" rtl="0" eaLnBrk="0" fontAlgn="base" hangingPunct="0">
        <a:spcBef>
          <a:spcPct val="0"/>
        </a:spcBef>
        <a:spcAft>
          <a:spcPct val="0"/>
        </a:spcAft>
        <a:defRPr sz="4400" b="1">
          <a:solidFill>
            <a:srgbClr val="BFBFBF"/>
          </a:solidFill>
          <a:latin typeface="Calibri" pitchFamily="34" charset="0"/>
        </a:defRPr>
      </a:lvl3pPr>
      <a:lvl4pPr algn="ctr" rtl="0" eaLnBrk="0" fontAlgn="base" hangingPunct="0">
        <a:spcBef>
          <a:spcPct val="0"/>
        </a:spcBef>
        <a:spcAft>
          <a:spcPct val="0"/>
        </a:spcAft>
        <a:defRPr sz="4400" b="1">
          <a:solidFill>
            <a:srgbClr val="BFBFBF"/>
          </a:solidFill>
          <a:latin typeface="Calibri" pitchFamily="34" charset="0"/>
        </a:defRPr>
      </a:lvl4pPr>
      <a:lvl5pPr algn="ctr" rtl="0" eaLnBrk="0" fontAlgn="base" hangingPunct="0">
        <a:spcBef>
          <a:spcPct val="0"/>
        </a:spcBef>
        <a:spcAft>
          <a:spcPct val="0"/>
        </a:spcAft>
        <a:defRPr sz="4400" b="1">
          <a:solidFill>
            <a:srgbClr val="BFBFBF"/>
          </a:solidFill>
          <a:latin typeface="Calibri" pitchFamily="34" charset="0"/>
        </a:defRPr>
      </a:lvl5pPr>
      <a:lvl6pPr marL="457200" algn="ctr" rtl="0" fontAlgn="base">
        <a:spcBef>
          <a:spcPct val="0"/>
        </a:spcBef>
        <a:spcAft>
          <a:spcPct val="0"/>
        </a:spcAft>
        <a:defRPr sz="4400" b="1">
          <a:solidFill>
            <a:srgbClr val="BFBFBF"/>
          </a:solidFill>
          <a:latin typeface="Calibri" pitchFamily="34" charset="0"/>
        </a:defRPr>
      </a:lvl6pPr>
      <a:lvl7pPr marL="914400" algn="ctr" rtl="0" fontAlgn="base">
        <a:spcBef>
          <a:spcPct val="0"/>
        </a:spcBef>
        <a:spcAft>
          <a:spcPct val="0"/>
        </a:spcAft>
        <a:defRPr sz="4400" b="1">
          <a:solidFill>
            <a:srgbClr val="BFBFBF"/>
          </a:solidFill>
          <a:latin typeface="Calibri" pitchFamily="34" charset="0"/>
        </a:defRPr>
      </a:lvl7pPr>
      <a:lvl8pPr marL="1371600" algn="ctr" rtl="0" fontAlgn="base">
        <a:spcBef>
          <a:spcPct val="0"/>
        </a:spcBef>
        <a:spcAft>
          <a:spcPct val="0"/>
        </a:spcAft>
        <a:defRPr sz="4400" b="1">
          <a:solidFill>
            <a:srgbClr val="BFBFBF"/>
          </a:solidFill>
          <a:latin typeface="Calibri" pitchFamily="34" charset="0"/>
        </a:defRPr>
      </a:lvl8pPr>
      <a:lvl9pPr marL="1828800" algn="ctr" rtl="0" fontAlgn="base">
        <a:spcBef>
          <a:spcPct val="0"/>
        </a:spcBef>
        <a:spcAft>
          <a:spcPct val="0"/>
        </a:spcAft>
        <a:defRPr sz="4400" b="1">
          <a:solidFill>
            <a:srgbClr val="BFBFB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BFBFB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BFBFB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BFBFB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BFBFB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BFBFB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4294967295"/>
          </p:nvPr>
        </p:nvSpPr>
        <p:spPr>
          <a:xfrm>
            <a:off x="457200" y="3886200"/>
            <a:ext cx="8382000" cy="2819400"/>
          </a:xfrm>
        </p:spPr>
        <p:txBody>
          <a:bodyPr/>
          <a:lstStyle/>
          <a:p>
            <a:pPr marL="0" indent="0" algn="ctr" eaLnBrk="1" hangingPunct="1">
              <a:buFont typeface="Arial" charset="0"/>
              <a:buNone/>
            </a:pPr>
            <a:r>
              <a:rPr lang="en-US" altLang="en-US" sz="5400" b="1" dirty="0" smtClean="0">
                <a:solidFill>
                  <a:srgbClr val="D9D9D9"/>
                </a:solidFill>
              </a:rPr>
              <a:t>Improving Your Performance (With Brakes!)</a:t>
            </a:r>
            <a:endParaRPr lang="en-US" altLang="en-US" sz="5400" b="1" dirty="0" smtClean="0">
              <a:solidFill>
                <a:srgbClr val="D9D9D9"/>
              </a:solidFill>
            </a:endParaRPr>
          </a:p>
          <a:p>
            <a:pPr marL="0" indent="0" algn="ctr" eaLnBrk="1" hangingPunct="1">
              <a:buFont typeface="Arial" charset="0"/>
              <a:buNone/>
            </a:pPr>
            <a:r>
              <a:rPr lang="en-US" altLang="en-US" sz="4000" dirty="0" smtClean="0">
                <a:solidFill>
                  <a:srgbClr val="D9D9D9"/>
                </a:solidFill>
              </a:rPr>
              <a:t>Roger </a:t>
            </a:r>
            <a:r>
              <a:rPr lang="en-US" altLang="en-US" sz="4000" dirty="0" err="1" smtClean="0">
                <a:solidFill>
                  <a:srgbClr val="D9D9D9"/>
                </a:solidFill>
              </a:rPr>
              <a:t>McDaniels</a:t>
            </a:r>
            <a:endParaRPr lang="en-US" altLang="en-US" sz="4000" dirty="0" smtClean="0">
              <a:solidFill>
                <a:srgbClr val="F0211C"/>
              </a:solidFill>
            </a:endParaRPr>
          </a:p>
        </p:txBody>
      </p:sp>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r="27905"/>
          <a:stretch>
            <a:fillRect/>
          </a:stretch>
        </p:blipFill>
        <p:spPr bwMode="auto">
          <a:xfrm>
            <a:off x="736600" y="1600200"/>
            <a:ext cx="7670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Cooling (Part 3)</a:t>
            </a:r>
            <a:endParaRPr lang="en-US" dirty="0"/>
          </a:p>
        </p:txBody>
      </p:sp>
      <p:sp>
        <p:nvSpPr>
          <p:cNvPr id="3" name="Content Placeholder 2"/>
          <p:cNvSpPr>
            <a:spLocks noGrp="1"/>
          </p:cNvSpPr>
          <p:nvPr>
            <p:ph idx="1"/>
          </p:nvPr>
        </p:nvSpPr>
        <p:spPr/>
        <p:txBody>
          <a:bodyPr/>
          <a:lstStyle/>
          <a:p>
            <a:r>
              <a:rPr lang="en-US" dirty="0" smtClean="0"/>
              <a:t>Your brake pads work only within a specific temperature range.</a:t>
            </a:r>
          </a:p>
          <a:p>
            <a:r>
              <a:rPr lang="en-US" dirty="0" smtClean="0"/>
              <a:t>Overheated pads wear faster</a:t>
            </a:r>
          </a:p>
          <a:p>
            <a:r>
              <a:rPr lang="en-US" dirty="0" smtClean="0"/>
              <a:t>Thinner pads heat up faster</a:t>
            </a:r>
          </a:p>
          <a:p>
            <a:r>
              <a:rPr lang="en-US" dirty="0" smtClean="0"/>
              <a:t>See how these relate?</a:t>
            </a:r>
          </a:p>
        </p:txBody>
      </p:sp>
    </p:spTree>
    <p:extLst>
      <p:ext uri="{BB962C8B-B14F-4D97-AF65-F5344CB8AC3E}">
        <p14:creationId xmlns:p14="http://schemas.microsoft.com/office/powerpoint/2010/main" val="40890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r>
              <a:rPr lang="en-US" altLang="en-US" dirty="0" smtClean="0"/>
              <a:t>The Need for Cooling (Part 4) </a:t>
            </a:r>
          </a:p>
        </p:txBody>
      </p:sp>
      <p:sp>
        <p:nvSpPr>
          <p:cNvPr id="36867" name="Rectangle 3"/>
          <p:cNvSpPr>
            <a:spLocks/>
          </p:cNvSpPr>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200" dirty="0" smtClean="0">
                <a:solidFill>
                  <a:srgbClr val="BFBFBF"/>
                </a:solidFill>
              </a:rPr>
              <a:t>Rotors are the system’s main heat sink</a:t>
            </a:r>
            <a:endParaRPr lang="en-US" altLang="en-US" sz="2800" dirty="0">
              <a:solidFill>
                <a:srgbClr val="BFBFBF"/>
              </a:solidFill>
            </a:endParaRPr>
          </a:p>
          <a:p>
            <a:pPr lvl="1" eaLnBrk="1" hangingPunct="1">
              <a:spcBef>
                <a:spcPct val="20000"/>
              </a:spcBef>
              <a:buFont typeface="Arial" charset="0"/>
              <a:buChar char="–"/>
            </a:pPr>
            <a:r>
              <a:rPr lang="en-US" altLang="en-US" sz="2800" dirty="0">
                <a:solidFill>
                  <a:srgbClr val="BFBFBF"/>
                </a:solidFill>
              </a:rPr>
              <a:t>There is a limit to how much heat they can take</a:t>
            </a:r>
          </a:p>
          <a:p>
            <a:pPr lvl="1" eaLnBrk="1" hangingPunct="1">
              <a:spcBef>
                <a:spcPct val="20000"/>
              </a:spcBef>
              <a:buFont typeface="Arial" charset="0"/>
              <a:buChar char="–"/>
            </a:pPr>
            <a:r>
              <a:rPr lang="en-US" altLang="en-US" sz="2800" dirty="0" smtClean="0">
                <a:solidFill>
                  <a:srgbClr val="BFBFBF"/>
                </a:solidFill>
              </a:rPr>
              <a:t>Slotted </a:t>
            </a:r>
            <a:r>
              <a:rPr lang="en-US" altLang="en-US" sz="2800" dirty="0">
                <a:solidFill>
                  <a:srgbClr val="BFBFBF"/>
                </a:solidFill>
              </a:rPr>
              <a:t>rotors can help with </a:t>
            </a:r>
            <a:r>
              <a:rPr lang="en-US" altLang="en-US" sz="2800" dirty="0" smtClean="0">
                <a:solidFill>
                  <a:srgbClr val="BFBFBF"/>
                </a:solidFill>
              </a:rPr>
              <a:t>deposits</a:t>
            </a:r>
          </a:p>
          <a:p>
            <a:pPr lvl="1" eaLnBrk="1" hangingPunct="1">
              <a:spcBef>
                <a:spcPct val="20000"/>
              </a:spcBef>
              <a:buFont typeface="Arial" charset="0"/>
              <a:buChar char="–"/>
            </a:pPr>
            <a:r>
              <a:rPr lang="en-US" altLang="en-US" sz="2800" dirty="0" smtClean="0">
                <a:solidFill>
                  <a:srgbClr val="BFBFBF"/>
                </a:solidFill>
              </a:rPr>
              <a:t>Drilled </a:t>
            </a:r>
            <a:r>
              <a:rPr lang="en-US" altLang="en-US" sz="2800" dirty="0">
                <a:solidFill>
                  <a:srgbClr val="BFBFBF"/>
                </a:solidFill>
              </a:rPr>
              <a:t>rotors should generally be avoided</a:t>
            </a:r>
          </a:p>
          <a:p>
            <a:pPr lvl="1" eaLnBrk="1" hangingPunct="1">
              <a:spcBef>
                <a:spcPct val="20000"/>
              </a:spcBef>
              <a:buFont typeface="Arial" charset="0"/>
              <a:buChar char="–"/>
            </a:pPr>
            <a:r>
              <a:rPr lang="en-US" altLang="en-US" sz="2800" dirty="0">
                <a:solidFill>
                  <a:srgbClr val="BFBFBF"/>
                </a:solidFill>
              </a:rPr>
              <a:t>When in doubt, add mass</a:t>
            </a:r>
          </a:p>
          <a:p>
            <a:pPr lvl="1" eaLnBrk="1" hangingPunct="1">
              <a:spcBef>
                <a:spcPct val="20000"/>
              </a:spcBef>
              <a:buFont typeface="Arial" charset="0"/>
              <a:buNone/>
            </a:pPr>
            <a:endParaRPr lang="en-US" altLang="en-US" sz="2800" dirty="0">
              <a:solidFill>
                <a:srgbClr val="BFBFBF"/>
              </a:solidFill>
            </a:endParaRPr>
          </a:p>
        </p:txBody>
      </p:sp>
      <p:pic>
        <p:nvPicPr>
          <p:cNvPr id="56324" name="Picture 4" descr="Rotor_BigCrack"/>
          <p:cNvPicPr>
            <a:picLocks noChangeAspect="1" noChangeArrowheads="1"/>
          </p:cNvPicPr>
          <p:nvPr/>
        </p:nvPicPr>
        <p:blipFill>
          <a:blip r:embed="rId3">
            <a:extLst>
              <a:ext uri="{28A0092B-C50C-407E-A947-70E740481C1C}">
                <a14:useLocalDpi xmlns:a14="http://schemas.microsoft.com/office/drawing/2010/main" val="0"/>
              </a:ext>
            </a:extLst>
          </a:blip>
          <a:srcRect t="11267" b="17371"/>
          <a:stretch>
            <a:fillRect/>
          </a:stretch>
        </p:blipFill>
        <p:spPr bwMode="auto">
          <a:xfrm>
            <a:off x="1524000" y="3886200"/>
            <a:ext cx="609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Fresh Fluid?</a:t>
            </a:r>
            <a:endParaRPr lang="en-US" dirty="0"/>
          </a:p>
        </p:txBody>
      </p:sp>
      <p:pic>
        <p:nvPicPr>
          <p:cNvPr id="3" name="Picture 2"/>
          <p:cNvPicPr>
            <a:picLocks noChangeAspect="1"/>
          </p:cNvPicPr>
          <p:nvPr/>
        </p:nvPicPr>
        <p:blipFill>
          <a:blip r:embed="rId2"/>
          <a:stretch>
            <a:fillRect/>
          </a:stretch>
        </p:blipFill>
        <p:spPr>
          <a:xfrm>
            <a:off x="420264" y="1224834"/>
            <a:ext cx="8303472" cy="5328366"/>
          </a:xfrm>
          <a:prstGeom prst="rect">
            <a:avLst/>
          </a:prstGeom>
        </p:spPr>
      </p:pic>
    </p:spTree>
    <p:extLst>
      <p:ext uri="{BB962C8B-B14F-4D97-AF65-F5344CB8AC3E}">
        <p14:creationId xmlns:p14="http://schemas.microsoft.com/office/powerpoint/2010/main" val="3947038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Constitutes “Fresh”?</a:t>
            </a:r>
            <a:endParaRPr lang="en-US" dirty="0"/>
          </a:p>
        </p:txBody>
      </p:sp>
      <p:sp>
        <p:nvSpPr>
          <p:cNvPr id="3" name="Content Placeholder 2"/>
          <p:cNvSpPr>
            <a:spLocks noGrp="1"/>
          </p:cNvSpPr>
          <p:nvPr>
            <p:ph idx="1"/>
          </p:nvPr>
        </p:nvSpPr>
        <p:spPr/>
        <p:txBody>
          <a:bodyPr/>
          <a:lstStyle/>
          <a:p>
            <a:r>
              <a:rPr lang="en-US" dirty="0" smtClean="0"/>
              <a:t>Brake fluid begins to absorb moisture (read degrade) immediately.</a:t>
            </a:r>
          </a:p>
          <a:p>
            <a:endParaRPr lang="en-US" dirty="0" smtClean="0"/>
          </a:p>
          <a:p>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7620000" cy="422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7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altLang="en-US" smtClean="0"/>
              <a:t>Improving Your Brakes</a:t>
            </a:r>
          </a:p>
        </p:txBody>
      </p:sp>
      <p:sp>
        <p:nvSpPr>
          <p:cNvPr id="36867" name="Rectangle 3"/>
          <p:cNvSpPr>
            <a:spLocks/>
          </p:cNvSpPr>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200" dirty="0" smtClean="0">
                <a:solidFill>
                  <a:srgbClr val="BFBFBF"/>
                </a:solidFill>
              </a:rPr>
              <a:t>Brake </a:t>
            </a:r>
            <a:r>
              <a:rPr lang="en-US" altLang="en-US" sz="3200" dirty="0">
                <a:solidFill>
                  <a:srgbClr val="BFBFBF"/>
                </a:solidFill>
              </a:rPr>
              <a:t>upgrades should focus on durability, response and high temperature </a:t>
            </a:r>
            <a:r>
              <a:rPr lang="en-US" altLang="en-US" sz="3200" dirty="0" smtClean="0">
                <a:solidFill>
                  <a:srgbClr val="BFBFBF"/>
                </a:solidFill>
              </a:rPr>
              <a:t>stability</a:t>
            </a:r>
          </a:p>
          <a:p>
            <a:pPr eaLnBrk="1" hangingPunct="1">
              <a:spcBef>
                <a:spcPct val="20000"/>
              </a:spcBef>
              <a:buFont typeface="Arial" charset="0"/>
              <a:buChar char="•"/>
            </a:pPr>
            <a:r>
              <a:rPr lang="en-US" altLang="en-US" sz="3200" dirty="0" smtClean="0">
                <a:solidFill>
                  <a:srgbClr val="BFBFBF"/>
                </a:solidFill>
              </a:rPr>
              <a:t>Address the simple things first</a:t>
            </a:r>
            <a:endParaRPr lang="en-US" altLang="en-US" sz="3200" dirty="0">
              <a:solidFill>
                <a:srgbClr val="BFBFBF"/>
              </a:solidFill>
            </a:endParaRPr>
          </a:p>
          <a:p>
            <a:pPr lvl="1" eaLnBrk="1" hangingPunct="1">
              <a:spcBef>
                <a:spcPct val="20000"/>
              </a:spcBef>
              <a:buFont typeface="Arial" charset="0"/>
              <a:buChar char="–"/>
            </a:pPr>
            <a:r>
              <a:rPr lang="en-US" altLang="en-US" sz="2800" dirty="0">
                <a:solidFill>
                  <a:srgbClr val="BFBFBF"/>
                </a:solidFill>
              </a:rPr>
              <a:t>Fresh, high temp fluid for each event</a:t>
            </a:r>
          </a:p>
          <a:p>
            <a:pPr lvl="1" eaLnBrk="1" hangingPunct="1">
              <a:spcBef>
                <a:spcPct val="20000"/>
              </a:spcBef>
              <a:buFont typeface="Arial" charset="0"/>
              <a:buChar char="–"/>
            </a:pPr>
            <a:r>
              <a:rPr lang="en-US" altLang="en-US" sz="2800" dirty="0">
                <a:solidFill>
                  <a:srgbClr val="BFBFBF"/>
                </a:solidFill>
              </a:rPr>
              <a:t>Select a pad that has a reputation for being smooth</a:t>
            </a:r>
          </a:p>
          <a:p>
            <a:pPr lvl="1" eaLnBrk="1" hangingPunct="1">
              <a:spcBef>
                <a:spcPct val="20000"/>
              </a:spcBef>
              <a:buFont typeface="Arial" charset="0"/>
              <a:buChar char="–"/>
            </a:pPr>
            <a:r>
              <a:rPr lang="en-US" altLang="en-US" sz="2800" dirty="0">
                <a:solidFill>
                  <a:srgbClr val="BFBFBF"/>
                </a:solidFill>
              </a:rPr>
              <a:t>No pad can do it </a:t>
            </a:r>
            <a:r>
              <a:rPr lang="en-US" altLang="en-US" sz="2800" dirty="0" smtClean="0">
                <a:solidFill>
                  <a:srgbClr val="BFBFBF"/>
                </a:solidFill>
              </a:rPr>
              <a:t>all; use one that is designed for the task at hand</a:t>
            </a:r>
          </a:p>
          <a:p>
            <a:pPr lvl="1" eaLnBrk="1" hangingPunct="1">
              <a:spcBef>
                <a:spcPct val="20000"/>
              </a:spcBef>
              <a:buFont typeface="Arial" charset="0"/>
              <a:buChar char="–"/>
            </a:pPr>
            <a:r>
              <a:rPr lang="en-US" altLang="en-US" sz="2800" dirty="0" smtClean="0">
                <a:solidFill>
                  <a:srgbClr val="BFBFBF"/>
                </a:solidFill>
              </a:rPr>
              <a:t>Teflon lined stainless steel lines can improve feel</a:t>
            </a:r>
          </a:p>
          <a:p>
            <a:pPr lvl="1" eaLnBrk="1" hangingPunct="1">
              <a:spcBef>
                <a:spcPct val="20000"/>
              </a:spcBef>
              <a:buFont typeface="Arial" charset="0"/>
              <a:buChar char="–"/>
            </a:pPr>
            <a:r>
              <a:rPr lang="en-US" altLang="en-US" sz="2800" dirty="0" smtClean="0">
                <a:solidFill>
                  <a:srgbClr val="BFBFBF"/>
                </a:solidFill>
              </a:rPr>
              <a:t>Inspect the pedal pivot for play</a:t>
            </a:r>
            <a:endParaRPr lang="en-US" altLang="en-US" sz="2800" dirty="0">
              <a:solidFill>
                <a:srgbClr val="BFBFB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altLang="en-US" dirty="0" smtClean="0"/>
              <a:t>Brake Upgrades</a:t>
            </a:r>
          </a:p>
        </p:txBody>
      </p:sp>
      <p:sp>
        <p:nvSpPr>
          <p:cNvPr id="3" name="Content Placeholder 2"/>
          <p:cNvSpPr>
            <a:spLocks noGrp="1"/>
          </p:cNvSpPr>
          <p:nvPr>
            <p:ph idx="4294967295"/>
          </p:nvPr>
        </p:nvSpPr>
        <p:spPr>
          <a:xfrm>
            <a:off x="457200" y="1219201"/>
            <a:ext cx="8229600" cy="838200"/>
          </a:xfrm>
        </p:spPr>
        <p:txBody>
          <a:bodyPr/>
          <a:lstStyle/>
          <a:p>
            <a:pPr marL="0" indent="0" eaLnBrk="1" hangingPunct="1">
              <a:buNone/>
            </a:pPr>
            <a:r>
              <a:rPr lang="en-US" altLang="en-US" dirty="0" smtClean="0"/>
              <a:t>#1: Dedicated Track Pads</a:t>
            </a:r>
          </a:p>
          <a:p>
            <a:pPr lvl="1" eaLnBrk="1" hangingPunct="1"/>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73249"/>
            <a:ext cx="6172200" cy="4624431"/>
          </a:xfrm>
          <a:prstGeom prst="rect">
            <a:avLst/>
          </a:prstGeom>
        </p:spPr>
      </p:pic>
    </p:spTree>
    <p:extLst>
      <p:ext uri="{BB962C8B-B14F-4D97-AF65-F5344CB8AC3E}">
        <p14:creationId xmlns:p14="http://schemas.microsoft.com/office/powerpoint/2010/main" val="36187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US" altLang="en-US" smtClean="0"/>
              <a:t>Pad Characteristics</a:t>
            </a:r>
          </a:p>
        </p:txBody>
      </p:sp>
      <p:pic>
        <p:nvPicPr>
          <p:cNvPr id="54275"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t="3268" b="3922"/>
          <a:stretch>
            <a:fillRect/>
          </a:stretch>
        </p:blipFill>
        <p:spPr bwMode="auto">
          <a:xfrm>
            <a:off x="1143000" y="1219200"/>
            <a:ext cx="68580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altLang="en-US" dirty="0" smtClean="0"/>
              <a:t>Brake Upgrades</a:t>
            </a:r>
          </a:p>
        </p:txBody>
      </p:sp>
      <p:sp>
        <p:nvSpPr>
          <p:cNvPr id="3" name="Content Placeholder 2"/>
          <p:cNvSpPr>
            <a:spLocks noGrp="1"/>
          </p:cNvSpPr>
          <p:nvPr>
            <p:ph idx="4294967295"/>
          </p:nvPr>
        </p:nvSpPr>
        <p:spPr>
          <a:xfrm>
            <a:off x="457200" y="1219201"/>
            <a:ext cx="8229600" cy="838200"/>
          </a:xfrm>
        </p:spPr>
        <p:txBody>
          <a:bodyPr/>
          <a:lstStyle/>
          <a:p>
            <a:pPr marL="0" indent="0" eaLnBrk="1" hangingPunct="1">
              <a:buNone/>
            </a:pPr>
            <a:r>
              <a:rPr lang="en-US" altLang="en-US" dirty="0" smtClean="0"/>
              <a:t>#2: Air Ducting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14600"/>
            <a:ext cx="3873500" cy="29090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514600"/>
            <a:ext cx="3875943" cy="2909078"/>
          </a:xfrm>
          <a:prstGeom prst="rect">
            <a:avLst/>
          </a:prstGeom>
        </p:spPr>
      </p:pic>
    </p:spTree>
    <p:extLst>
      <p:ext uri="{BB962C8B-B14F-4D97-AF65-F5344CB8AC3E}">
        <p14:creationId xmlns:p14="http://schemas.microsoft.com/office/powerpoint/2010/main" val="6404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altLang="en-US" dirty="0" smtClean="0"/>
              <a:t>Brake Upgrades</a:t>
            </a:r>
          </a:p>
        </p:txBody>
      </p:sp>
      <p:sp>
        <p:nvSpPr>
          <p:cNvPr id="3" name="Content Placeholder 2"/>
          <p:cNvSpPr>
            <a:spLocks noGrp="1"/>
          </p:cNvSpPr>
          <p:nvPr>
            <p:ph idx="4294967295"/>
          </p:nvPr>
        </p:nvSpPr>
        <p:spPr>
          <a:xfrm>
            <a:off x="457200" y="1219201"/>
            <a:ext cx="8229600" cy="838200"/>
          </a:xfrm>
        </p:spPr>
        <p:txBody>
          <a:bodyPr/>
          <a:lstStyle/>
          <a:p>
            <a:pPr marL="0" indent="0" eaLnBrk="1" hangingPunct="1">
              <a:buNone/>
            </a:pPr>
            <a:r>
              <a:rPr lang="en-US" altLang="en-US" dirty="0" smtClean="0"/>
              <a:t>#3: Bigger Brakes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8400"/>
            <a:ext cx="2755900" cy="2819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387600"/>
            <a:ext cx="3213100" cy="2870200"/>
          </a:xfrm>
          <a:prstGeom prst="rect">
            <a:avLst/>
          </a:prstGeom>
        </p:spPr>
      </p:pic>
    </p:spTree>
    <p:extLst>
      <p:ext uri="{BB962C8B-B14F-4D97-AF65-F5344CB8AC3E}">
        <p14:creationId xmlns:p14="http://schemas.microsoft.com/office/powerpoint/2010/main" val="26360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Change Anything</a:t>
            </a:r>
            <a:br>
              <a:rPr lang="en-US" dirty="0" smtClean="0"/>
            </a:br>
            <a:r>
              <a:rPr lang="en-US" dirty="0" smtClean="0"/>
              <a:t>Know What Your Car Has</a:t>
            </a:r>
            <a:endParaRPr lang="en-US" dirty="0"/>
          </a:p>
        </p:txBody>
      </p:sp>
      <p:sp>
        <p:nvSpPr>
          <p:cNvPr id="3" name="AutoShape 2" descr="ABS Dogs.jpg"/>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3032"/>
            <a:ext cx="6705600" cy="551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544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Weekend Classroom Agenda</a:t>
            </a:r>
          </a:p>
        </p:txBody>
      </p:sp>
      <p:sp>
        <p:nvSpPr>
          <p:cNvPr id="5123" name="Content Placeholder 2"/>
          <p:cNvSpPr>
            <a:spLocks noGrp="1"/>
          </p:cNvSpPr>
          <p:nvPr>
            <p:ph idx="1"/>
          </p:nvPr>
        </p:nvSpPr>
        <p:spPr>
          <a:xfrm>
            <a:off x="457200" y="1066800"/>
            <a:ext cx="8229600" cy="5638800"/>
          </a:xfrm>
        </p:spPr>
        <p:txBody>
          <a:bodyPr/>
          <a:lstStyle/>
          <a:p>
            <a:pPr eaLnBrk="1" hangingPunct="1">
              <a:lnSpc>
                <a:spcPct val="90000"/>
              </a:lnSpc>
            </a:pPr>
            <a:r>
              <a:rPr lang="en-US" altLang="en-US" sz="3000" dirty="0" smtClean="0"/>
              <a:t>Session 1</a:t>
            </a:r>
          </a:p>
          <a:p>
            <a:pPr lvl="1" eaLnBrk="1" hangingPunct="1">
              <a:lnSpc>
                <a:spcPct val="90000"/>
              </a:lnSpc>
            </a:pPr>
            <a:r>
              <a:rPr lang="en-US" altLang="en-US" sz="2600" dirty="0" smtClean="0"/>
              <a:t>Introduction/Safety/Preparation/Passing</a:t>
            </a:r>
          </a:p>
          <a:p>
            <a:pPr eaLnBrk="1" hangingPunct="1">
              <a:lnSpc>
                <a:spcPct val="90000"/>
              </a:lnSpc>
            </a:pPr>
            <a:r>
              <a:rPr lang="en-US" altLang="en-US" sz="3000" dirty="0" smtClean="0"/>
              <a:t>Session 2</a:t>
            </a:r>
          </a:p>
          <a:p>
            <a:pPr lvl="1" eaLnBrk="1" hangingPunct="1">
              <a:lnSpc>
                <a:spcPct val="90000"/>
              </a:lnSpc>
            </a:pPr>
            <a:r>
              <a:rPr lang="en-US" altLang="en-US" sz="2600" dirty="0" smtClean="0"/>
              <a:t>The Racing Line/Vision</a:t>
            </a:r>
          </a:p>
          <a:p>
            <a:pPr eaLnBrk="1" hangingPunct="1">
              <a:lnSpc>
                <a:spcPct val="90000"/>
              </a:lnSpc>
            </a:pPr>
            <a:r>
              <a:rPr lang="en-US" altLang="en-US" sz="3000" dirty="0" smtClean="0"/>
              <a:t>Session 3</a:t>
            </a:r>
          </a:p>
          <a:p>
            <a:pPr lvl="1" eaLnBrk="1" hangingPunct="1">
              <a:lnSpc>
                <a:spcPct val="90000"/>
              </a:lnSpc>
            </a:pPr>
            <a:r>
              <a:rPr lang="en-US" altLang="en-US" sz="2600" dirty="0" smtClean="0"/>
              <a:t>Visual Cues</a:t>
            </a:r>
          </a:p>
          <a:p>
            <a:pPr eaLnBrk="1" hangingPunct="1">
              <a:lnSpc>
                <a:spcPct val="90000"/>
              </a:lnSpc>
            </a:pPr>
            <a:r>
              <a:rPr lang="en-US" altLang="en-US" sz="3000" dirty="0" smtClean="0"/>
              <a:t>Session 4</a:t>
            </a:r>
          </a:p>
          <a:p>
            <a:pPr lvl="1" eaLnBrk="1" hangingPunct="1">
              <a:lnSpc>
                <a:spcPct val="90000"/>
              </a:lnSpc>
            </a:pPr>
            <a:r>
              <a:rPr lang="en-US" altLang="en-US" sz="2600" dirty="0"/>
              <a:t>Crisis Management</a:t>
            </a:r>
            <a:endParaRPr lang="en-US" altLang="en-US" sz="2600" dirty="0" smtClean="0"/>
          </a:p>
          <a:p>
            <a:pPr>
              <a:lnSpc>
                <a:spcPct val="90000"/>
              </a:lnSpc>
            </a:pPr>
            <a:r>
              <a:rPr lang="en-US" altLang="en-US" sz="3000" dirty="0" smtClean="0"/>
              <a:t>Session 5</a:t>
            </a:r>
          </a:p>
          <a:p>
            <a:pPr lvl="1">
              <a:lnSpc>
                <a:spcPct val="90000"/>
              </a:lnSpc>
            </a:pPr>
            <a:r>
              <a:rPr lang="en-US" altLang="en-US" sz="2600" dirty="0" smtClean="0"/>
              <a:t>Goals</a:t>
            </a:r>
          </a:p>
          <a:p>
            <a:pPr eaLnBrk="1" hangingPunct="1">
              <a:lnSpc>
                <a:spcPct val="90000"/>
              </a:lnSpc>
            </a:pPr>
            <a:r>
              <a:rPr lang="en-US" altLang="en-US" sz="3000" dirty="0" smtClean="0"/>
              <a:t>Session 6</a:t>
            </a:r>
          </a:p>
          <a:p>
            <a:pPr lvl="1" eaLnBrk="1" hangingPunct="1">
              <a:lnSpc>
                <a:spcPct val="90000"/>
              </a:lnSpc>
            </a:pPr>
            <a:r>
              <a:rPr lang="en-US" altLang="en-US" sz="2600" dirty="0" smtClean="0"/>
              <a:t>Improvements</a:t>
            </a:r>
          </a:p>
        </p:txBody>
      </p:sp>
    </p:spTree>
    <p:extLst>
      <p:ext uri="{BB962C8B-B14F-4D97-AF65-F5344CB8AC3E}">
        <p14:creationId xmlns:p14="http://schemas.microsoft.com/office/powerpoint/2010/main" val="3015400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2286000"/>
            <a:ext cx="8229600" cy="1600200"/>
          </a:xfrm>
        </p:spPr>
        <p:txBody>
          <a:bodyPr/>
          <a:lstStyle/>
          <a:p>
            <a:r>
              <a:rPr lang="en-US" dirty="0" smtClean="0"/>
              <a:t>Rev Matching Downshifts </a:t>
            </a:r>
            <a:br>
              <a:rPr lang="en-US" dirty="0" smtClean="0"/>
            </a:br>
            <a:r>
              <a:rPr lang="en-US" dirty="0" smtClean="0"/>
              <a:t>(AKA Heel-Toe)</a:t>
            </a:r>
            <a:endParaRPr lang="en-US" dirty="0"/>
          </a:p>
        </p:txBody>
      </p:sp>
      <p:sp>
        <p:nvSpPr>
          <p:cNvPr id="3" name="AutoShape 2" descr="ABS Dogs.jpg"/>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1089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5" descr="vir_uph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3"/>
            <a:ext cx="9144000"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HPDE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124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54102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8" descr="AAE_logo_new_022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724400"/>
            <a:ext cx="2743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209800"/>
            <a:ext cx="19812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1" descr="Competition-Cages-Graph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791200"/>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FandS_Logo_THSCC_2011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295400"/>
            <a:ext cx="15176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Hart_Investment_bas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09800"/>
            <a:ext cx="3276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5715000"/>
            <a:ext cx="33623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8" descr="r&amp;j_newsletter_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137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9" descr="Email_Newsletter_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3048000"/>
            <a:ext cx="335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3429000"/>
            <a:ext cx="18288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191000"/>
            <a:ext cx="2205038"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24" descr="tidewaterz"/>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4191000"/>
            <a:ext cx="1695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WordArt 25"/>
          <p:cNvSpPr>
            <a:spLocks noChangeArrowheads="1" noChangeShapeType="1" noTextEdit="1"/>
          </p:cNvSpPr>
          <p:nvPr/>
        </p:nvSpPr>
        <p:spPr bwMode="auto">
          <a:xfrm rot="225188">
            <a:off x="3424238" y="4763"/>
            <a:ext cx="5565775" cy="12795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FF0000"/>
                </a:solidFill>
                <a:latin typeface="Brush Script Std"/>
              </a:rPr>
              <a:t>Thank You Sponsors!</a:t>
            </a:r>
          </a:p>
        </p:txBody>
      </p:sp>
    </p:spTree>
    <p:extLst>
      <p:ext uri="{BB962C8B-B14F-4D97-AF65-F5344CB8AC3E}">
        <p14:creationId xmlns:p14="http://schemas.microsoft.com/office/powerpoint/2010/main" val="2717118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smtClean="0"/>
              <a:t>Improving Your Performance</a:t>
            </a:r>
          </a:p>
        </p:txBody>
      </p:sp>
      <p:sp>
        <p:nvSpPr>
          <p:cNvPr id="36867" name="Rectangle 3"/>
          <p:cNvSpPr>
            <a:spLocks/>
          </p:cNvSpPr>
          <p:nvPr/>
        </p:nvSpPr>
        <p:spPr bwMode="auto">
          <a:xfrm>
            <a:off x="457200" y="12192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200" dirty="0">
                <a:solidFill>
                  <a:srgbClr val="BFBFBF"/>
                </a:solidFill>
              </a:rPr>
              <a:t>It is always better to be a fast driver in a slow car than a slow driver in a fast car</a:t>
            </a:r>
            <a:r>
              <a:rPr lang="en-US" altLang="en-US" sz="3200" dirty="0" smtClean="0">
                <a:solidFill>
                  <a:srgbClr val="BFBFBF"/>
                </a:solidFill>
              </a:rPr>
              <a:t>.</a:t>
            </a:r>
          </a:p>
          <a:p>
            <a:pPr eaLnBrk="1" hangingPunct="1">
              <a:spcBef>
                <a:spcPct val="20000"/>
              </a:spcBef>
              <a:buFont typeface="Arial" charset="0"/>
              <a:buChar char="•"/>
            </a:pPr>
            <a:r>
              <a:rPr lang="en-US" altLang="en-US" sz="3200" dirty="0" smtClean="0">
                <a:solidFill>
                  <a:srgbClr val="BFBFBF"/>
                </a:solidFill>
              </a:rPr>
              <a:t>The most important thing that you can improve is the driver.</a:t>
            </a:r>
            <a:endParaRPr lang="en-US" altLang="en-US" sz="3200" dirty="0">
              <a:solidFill>
                <a:srgbClr val="BFBFBF"/>
              </a:solidFill>
            </a:endParaRPr>
          </a:p>
          <a:p>
            <a:pPr lvl="1" eaLnBrk="1" hangingPunct="1">
              <a:spcBef>
                <a:spcPct val="20000"/>
              </a:spcBef>
              <a:buFont typeface="Arial" charset="0"/>
              <a:buChar char="–"/>
            </a:pPr>
            <a:r>
              <a:rPr lang="en-US" altLang="en-US" sz="2800" dirty="0">
                <a:solidFill>
                  <a:srgbClr val="BFBFBF"/>
                </a:solidFill>
              </a:rPr>
              <a:t>Don’t let your modification plans </a:t>
            </a:r>
            <a:r>
              <a:rPr lang="en-US" altLang="en-US" sz="2800" dirty="0" smtClean="0">
                <a:solidFill>
                  <a:srgbClr val="BFBFBF"/>
                </a:solidFill>
              </a:rPr>
              <a:t>impede </a:t>
            </a:r>
            <a:r>
              <a:rPr lang="en-US" altLang="en-US" sz="2800" dirty="0">
                <a:solidFill>
                  <a:srgbClr val="BFBFBF"/>
                </a:solidFill>
              </a:rPr>
              <a:t>your driver </a:t>
            </a:r>
            <a:r>
              <a:rPr lang="en-US" altLang="en-US" sz="2800" dirty="0" smtClean="0">
                <a:solidFill>
                  <a:srgbClr val="BFBFBF"/>
                </a:solidFill>
              </a:rPr>
              <a:t>development</a:t>
            </a:r>
          </a:p>
          <a:p>
            <a:pPr lvl="2" eaLnBrk="1" hangingPunct="1">
              <a:spcBef>
                <a:spcPct val="20000"/>
              </a:spcBef>
              <a:buFont typeface="Arial" charset="0"/>
              <a:buChar char="–"/>
            </a:pPr>
            <a:r>
              <a:rPr lang="en-US" altLang="en-US" sz="2800" dirty="0" smtClean="0">
                <a:solidFill>
                  <a:srgbClr val="BFBFBF"/>
                </a:solidFill>
              </a:rPr>
              <a:t>Rain and hard tires punish bad behavior</a:t>
            </a:r>
          </a:p>
          <a:p>
            <a:pPr lvl="2" eaLnBrk="1" hangingPunct="1">
              <a:spcBef>
                <a:spcPct val="20000"/>
              </a:spcBef>
              <a:buFont typeface="Arial" charset="0"/>
              <a:buChar char="–"/>
            </a:pPr>
            <a:r>
              <a:rPr lang="en-US" altLang="en-US" sz="2800" dirty="0" smtClean="0">
                <a:solidFill>
                  <a:srgbClr val="BFBFBF"/>
                </a:solidFill>
              </a:rPr>
              <a:t>Fast cars can make you lazy</a:t>
            </a:r>
          </a:p>
          <a:p>
            <a:pPr lvl="2" eaLnBrk="1" hangingPunct="1">
              <a:spcBef>
                <a:spcPct val="20000"/>
              </a:spcBef>
              <a:buFont typeface="Arial" charset="0"/>
              <a:buChar char="–"/>
            </a:pPr>
            <a:r>
              <a:rPr lang="en-US" altLang="en-US" sz="2800" dirty="0" smtClean="0">
                <a:solidFill>
                  <a:srgbClr val="BFBFBF"/>
                </a:solidFill>
              </a:rPr>
              <a:t>Get the most out of your seat time</a:t>
            </a:r>
            <a:endParaRPr lang="en-US" altLang="en-US" sz="2800" dirty="0">
              <a:solidFill>
                <a:srgbClr val="BFBFBF"/>
              </a:solidFill>
            </a:endParaRPr>
          </a:p>
          <a:p>
            <a:pPr eaLnBrk="1" hangingPunct="1">
              <a:spcBef>
                <a:spcPct val="20000"/>
              </a:spcBef>
              <a:buFont typeface="Arial" charset="0"/>
              <a:buChar char="•"/>
            </a:pPr>
            <a:endParaRPr lang="en-US" altLang="en-US" sz="2800" dirty="0">
              <a:solidFill>
                <a:srgbClr val="BFBFB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smtClean="0"/>
              <a:t>Improving Your Car</a:t>
            </a:r>
          </a:p>
        </p:txBody>
      </p:sp>
      <p:sp>
        <p:nvSpPr>
          <p:cNvPr id="36867" name="Rectangle 3"/>
          <p:cNvSpPr>
            <a:spLocks/>
          </p:cNvSpPr>
          <p:nvPr/>
        </p:nvSpPr>
        <p:spPr bwMode="auto">
          <a:xfrm>
            <a:off x="457200" y="12192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200" dirty="0">
                <a:solidFill>
                  <a:srgbClr val="BFBFBF"/>
                </a:solidFill>
              </a:rPr>
              <a:t>Focus on things that make you a better </a:t>
            </a:r>
            <a:r>
              <a:rPr lang="en-US" altLang="en-US" sz="3200" dirty="0" smtClean="0">
                <a:solidFill>
                  <a:srgbClr val="BFBFBF"/>
                </a:solidFill>
              </a:rPr>
              <a:t>driver</a:t>
            </a:r>
          </a:p>
          <a:p>
            <a:pPr lvl="1" eaLnBrk="1" hangingPunct="1">
              <a:spcBef>
                <a:spcPct val="20000"/>
              </a:spcBef>
              <a:buFont typeface="Arial" charset="0"/>
              <a:buChar char="•"/>
            </a:pPr>
            <a:r>
              <a:rPr lang="en-US" altLang="en-US" sz="2800" dirty="0" smtClean="0">
                <a:solidFill>
                  <a:srgbClr val="BFBFBF"/>
                </a:solidFill>
              </a:rPr>
              <a:t>Control </a:t>
            </a:r>
            <a:endParaRPr lang="en-US" altLang="en-US" sz="2800" dirty="0">
              <a:solidFill>
                <a:srgbClr val="BFBFBF"/>
              </a:solidFill>
            </a:endParaRPr>
          </a:p>
          <a:p>
            <a:pPr lvl="2" eaLnBrk="1" hangingPunct="1">
              <a:spcBef>
                <a:spcPct val="20000"/>
              </a:spcBef>
              <a:buFont typeface="Arial" charset="0"/>
              <a:buChar char="–"/>
            </a:pPr>
            <a:r>
              <a:rPr lang="en-US" altLang="en-US" sz="2800" dirty="0">
                <a:solidFill>
                  <a:srgbClr val="BFBFBF"/>
                </a:solidFill>
              </a:rPr>
              <a:t>Pedals/Steering </a:t>
            </a:r>
            <a:r>
              <a:rPr lang="en-US" altLang="en-US" sz="2800" dirty="0" smtClean="0">
                <a:solidFill>
                  <a:srgbClr val="BFBFBF"/>
                </a:solidFill>
              </a:rPr>
              <a:t>wheel/Seats/Harnesses</a:t>
            </a:r>
            <a:endParaRPr lang="en-US" altLang="en-US" sz="3200" dirty="0" smtClean="0">
              <a:solidFill>
                <a:srgbClr val="BFBFBF"/>
              </a:solidFill>
            </a:endParaRPr>
          </a:p>
          <a:p>
            <a:pPr eaLnBrk="1" hangingPunct="1">
              <a:spcBef>
                <a:spcPct val="20000"/>
              </a:spcBef>
              <a:buFont typeface="Arial" charset="0"/>
              <a:buChar char="•"/>
            </a:pPr>
            <a:r>
              <a:rPr lang="en-US" altLang="en-US" sz="3200" dirty="0" smtClean="0">
                <a:solidFill>
                  <a:srgbClr val="BFBFBF"/>
                </a:solidFill>
              </a:rPr>
              <a:t>Safety</a:t>
            </a:r>
          </a:p>
          <a:p>
            <a:pPr lvl="1" eaLnBrk="1" hangingPunct="1">
              <a:spcBef>
                <a:spcPct val="20000"/>
              </a:spcBef>
              <a:buFont typeface="Arial" charset="0"/>
              <a:buChar char="•"/>
            </a:pPr>
            <a:r>
              <a:rPr lang="en-US" altLang="en-US" sz="3200" dirty="0" smtClean="0">
                <a:solidFill>
                  <a:srgbClr val="BFBFBF"/>
                </a:solidFill>
              </a:rPr>
              <a:t>Roll Bar or Full Cage, HANS</a:t>
            </a:r>
          </a:p>
          <a:p>
            <a:pPr eaLnBrk="1" hangingPunct="1">
              <a:spcBef>
                <a:spcPct val="20000"/>
              </a:spcBef>
              <a:buFont typeface="Arial" charset="0"/>
              <a:buChar char="•"/>
            </a:pPr>
            <a:r>
              <a:rPr lang="en-US" altLang="en-US" sz="3200" dirty="0" smtClean="0">
                <a:solidFill>
                  <a:srgbClr val="BFBFBF"/>
                </a:solidFill>
              </a:rPr>
              <a:t>Consistency</a:t>
            </a:r>
          </a:p>
          <a:p>
            <a:pPr lvl="1" eaLnBrk="1" hangingPunct="1">
              <a:spcBef>
                <a:spcPct val="20000"/>
              </a:spcBef>
              <a:buFont typeface="Arial" charset="0"/>
              <a:buChar char="•"/>
            </a:pPr>
            <a:r>
              <a:rPr lang="en-US" altLang="en-US" sz="3200" dirty="0" smtClean="0">
                <a:solidFill>
                  <a:srgbClr val="BFBFBF"/>
                </a:solidFill>
              </a:rPr>
              <a:t>Bushings, Shocks, Brakes</a:t>
            </a:r>
          </a:p>
          <a:p>
            <a:pPr eaLnBrk="1" hangingPunct="1">
              <a:spcBef>
                <a:spcPct val="20000"/>
              </a:spcBef>
              <a:buFont typeface="Arial" charset="0"/>
              <a:buChar char="•"/>
            </a:pPr>
            <a:r>
              <a:rPr lang="en-US" altLang="en-US" sz="3200" dirty="0" smtClean="0">
                <a:solidFill>
                  <a:srgbClr val="BFBFBF"/>
                </a:solidFill>
              </a:rPr>
              <a:t>Reliability</a:t>
            </a:r>
          </a:p>
          <a:p>
            <a:pPr lvl="1" eaLnBrk="1" hangingPunct="1">
              <a:spcBef>
                <a:spcPct val="20000"/>
              </a:spcBef>
              <a:buFont typeface="Arial" charset="0"/>
              <a:buChar char="•"/>
            </a:pPr>
            <a:r>
              <a:rPr lang="en-US" altLang="en-US" sz="3200" dirty="0" smtClean="0">
                <a:solidFill>
                  <a:srgbClr val="BFBFBF"/>
                </a:solidFill>
              </a:rPr>
              <a:t>Oil Cooler, Gauges, </a:t>
            </a:r>
            <a:r>
              <a:rPr lang="en-US" altLang="en-US" sz="3200" dirty="0">
                <a:solidFill>
                  <a:srgbClr val="BFBFBF"/>
                </a:solidFill>
              </a:rPr>
              <a:t>R</a:t>
            </a:r>
            <a:r>
              <a:rPr lang="en-US" altLang="en-US" sz="3200" dirty="0" smtClean="0">
                <a:solidFill>
                  <a:srgbClr val="BFBFBF"/>
                </a:solidFill>
              </a:rPr>
              <a:t>acing Fluids</a:t>
            </a:r>
          </a:p>
          <a:p>
            <a:pPr lvl="1" eaLnBrk="1" hangingPunct="1">
              <a:spcBef>
                <a:spcPct val="20000"/>
              </a:spcBef>
              <a:buFont typeface="Arial" charset="0"/>
              <a:buChar char="•"/>
            </a:pPr>
            <a:endParaRPr lang="en-US" altLang="en-US" sz="3200" dirty="0">
              <a:solidFill>
                <a:srgbClr val="BFBFBF"/>
              </a:solidFill>
            </a:endParaRPr>
          </a:p>
          <a:p>
            <a:pPr marL="457200" lvl="1" indent="0" eaLnBrk="1" hangingPunct="1">
              <a:spcBef>
                <a:spcPct val="20000"/>
              </a:spcBef>
            </a:pPr>
            <a:endParaRPr lang="en-US" altLang="en-US" sz="3200" dirty="0">
              <a:solidFill>
                <a:srgbClr val="BFBFBF"/>
              </a:solidFill>
            </a:endParaRPr>
          </a:p>
        </p:txBody>
      </p:sp>
    </p:spTree>
    <p:extLst>
      <p:ext uri="{BB962C8B-B14F-4D97-AF65-F5344CB8AC3E}">
        <p14:creationId xmlns:p14="http://schemas.microsoft.com/office/powerpoint/2010/main" val="25766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457200" y="990600"/>
            <a:ext cx="8229600" cy="1143000"/>
          </a:xfrm>
        </p:spPr>
        <p:txBody>
          <a:bodyPr/>
          <a:lstStyle/>
          <a:p>
            <a:pPr eaLnBrk="1" hangingPunct="1"/>
            <a:r>
              <a:rPr lang="en-US" altLang="en-US" dirty="0" smtClean="0"/>
              <a:t>What is a key difference between a good driver and a great driver?</a:t>
            </a:r>
          </a:p>
        </p:txBody>
      </p:sp>
      <p:sp>
        <p:nvSpPr>
          <p:cNvPr id="3" name="Content Placeholder 2"/>
          <p:cNvSpPr>
            <a:spLocks noGrp="1"/>
          </p:cNvSpPr>
          <p:nvPr>
            <p:ph idx="4294967295"/>
          </p:nvPr>
        </p:nvSpPr>
        <p:spPr>
          <a:xfrm>
            <a:off x="457200" y="3886200"/>
            <a:ext cx="8229600" cy="1219200"/>
          </a:xfrm>
        </p:spPr>
        <p:txBody>
          <a:bodyPr/>
          <a:lstStyle/>
          <a:p>
            <a:pPr marL="0" indent="0" algn="ctr" eaLnBrk="1" hangingPunct="1">
              <a:buNone/>
            </a:pPr>
            <a:r>
              <a:rPr lang="en-US" altLang="en-US" sz="5400" dirty="0" smtClean="0"/>
              <a:t>How they use the brakes!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altLang="en-US" dirty="0" smtClean="0"/>
              <a:t>Getting the Most from Brakes</a:t>
            </a:r>
          </a:p>
        </p:txBody>
      </p:sp>
      <p:sp>
        <p:nvSpPr>
          <p:cNvPr id="3" name="Content Placeholder 2"/>
          <p:cNvSpPr>
            <a:spLocks noGrp="1"/>
          </p:cNvSpPr>
          <p:nvPr>
            <p:ph idx="4294967295"/>
          </p:nvPr>
        </p:nvSpPr>
        <p:spPr/>
        <p:txBody>
          <a:bodyPr/>
          <a:lstStyle/>
          <a:p>
            <a:pPr eaLnBrk="1" hangingPunct="1"/>
            <a:r>
              <a:rPr lang="en-US" altLang="en-US" dirty="0" smtClean="0"/>
              <a:t>Learn the capability of your brakes</a:t>
            </a:r>
          </a:p>
          <a:p>
            <a:pPr eaLnBrk="1" hangingPunct="1"/>
            <a:r>
              <a:rPr lang="en-US" altLang="en-US" dirty="0" smtClean="0"/>
              <a:t>Always bed pads and rotors before coming to an event</a:t>
            </a:r>
          </a:p>
          <a:p>
            <a:pPr eaLnBrk="1" hangingPunct="1"/>
            <a:r>
              <a:rPr lang="en-US" altLang="en-US" dirty="0" smtClean="0"/>
              <a:t>Open spoke wheels</a:t>
            </a:r>
          </a:p>
          <a:p>
            <a:pPr lvl="1" eaLnBrk="1" hangingPunct="1"/>
            <a:r>
              <a:rPr lang="en-US" altLang="en-US" dirty="0" smtClean="0"/>
              <a:t>Allow you to see your pads</a:t>
            </a:r>
          </a:p>
          <a:p>
            <a:pPr lvl="1" eaLnBrk="1" hangingPunct="1"/>
            <a:r>
              <a:rPr lang="en-US" altLang="en-US" dirty="0" smtClean="0"/>
              <a:t>Helps brakes cool</a:t>
            </a:r>
          </a:p>
          <a:p>
            <a:pPr eaLnBrk="1" hangingPunct="1"/>
            <a:r>
              <a:rPr lang="en-US" altLang="en-US" dirty="0" smtClean="0"/>
              <a:t>Wear is not linear</a:t>
            </a:r>
          </a:p>
          <a:p>
            <a:pPr lvl="1" eaLnBrk="1" hangingPunct="1"/>
            <a:endParaRPr lang="en-US" altLang="en-US" dirty="0" smtClean="0"/>
          </a:p>
        </p:txBody>
      </p:sp>
    </p:spTree>
    <p:extLst>
      <p:ext uri="{BB962C8B-B14F-4D97-AF65-F5344CB8AC3E}">
        <p14:creationId xmlns:p14="http://schemas.microsoft.com/office/powerpoint/2010/main" val="35305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r>
              <a:rPr lang="en-US" altLang="en-US" smtClean="0"/>
              <a:t>Brake Pad Wear</a:t>
            </a:r>
          </a:p>
        </p:txBody>
      </p:sp>
      <p:graphicFrame>
        <p:nvGraphicFramePr>
          <p:cNvPr id="4" name="Chart 3"/>
          <p:cNvGraphicFramePr>
            <a:graphicFrameLocks/>
          </p:cNvGraphicFramePr>
          <p:nvPr/>
        </p:nvGraphicFramePr>
        <p:xfrm>
          <a:off x="1714500" y="1143000"/>
          <a:ext cx="5715000" cy="52578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2743200" y="3429000"/>
            <a:ext cx="292608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657013" y="3417849"/>
            <a:ext cx="0" cy="2057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Cooling (Part 1)</a:t>
            </a:r>
            <a:endParaRPr lang="en-US" dirty="0"/>
          </a:p>
        </p:txBody>
      </p:sp>
      <p:sp>
        <p:nvSpPr>
          <p:cNvPr id="3" name="Content Placeholder 2"/>
          <p:cNvSpPr>
            <a:spLocks noGrp="1"/>
          </p:cNvSpPr>
          <p:nvPr>
            <p:ph idx="1"/>
          </p:nvPr>
        </p:nvSpPr>
        <p:spPr/>
        <p:txBody>
          <a:bodyPr/>
          <a:lstStyle/>
          <a:p>
            <a:r>
              <a:rPr lang="en-US" dirty="0" smtClean="0"/>
              <a:t>Brakes function by converting energy (motion) into heat.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438400"/>
            <a:ext cx="6165383" cy="3859530"/>
          </a:xfrm>
          <a:prstGeom prst="rect">
            <a:avLst/>
          </a:prstGeom>
        </p:spPr>
      </p:pic>
    </p:spTree>
    <p:extLst>
      <p:ext uri="{BB962C8B-B14F-4D97-AF65-F5344CB8AC3E}">
        <p14:creationId xmlns:p14="http://schemas.microsoft.com/office/powerpoint/2010/main" val="224393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Cooling (Part 2)</a:t>
            </a:r>
            <a:endParaRPr lang="en-US" dirty="0"/>
          </a:p>
        </p:txBody>
      </p:sp>
      <p:sp>
        <p:nvSpPr>
          <p:cNvPr id="3" name="Content Placeholder 2"/>
          <p:cNvSpPr>
            <a:spLocks noGrp="1"/>
          </p:cNvSpPr>
          <p:nvPr>
            <p:ph idx="1"/>
          </p:nvPr>
        </p:nvSpPr>
        <p:spPr/>
        <p:txBody>
          <a:bodyPr/>
          <a:lstStyle/>
          <a:p>
            <a:r>
              <a:rPr lang="en-US" dirty="0" smtClean="0"/>
              <a:t>Brake heat transfers through the system to all components.</a:t>
            </a:r>
          </a:p>
          <a:p>
            <a:r>
              <a:rPr lang="en-US" dirty="0" smtClean="0"/>
              <a:t>The fluid is of particular concern.</a:t>
            </a:r>
          </a:p>
          <a:p>
            <a:pPr lvl="1"/>
            <a:r>
              <a:rPr lang="en-US" dirty="0"/>
              <a:t>F</a:t>
            </a:r>
            <a:r>
              <a:rPr lang="en-US" dirty="0" smtClean="0"/>
              <a:t>resh, high temp (aka racing) brake fluid has a maximum boiling point of about 600°F</a:t>
            </a:r>
          </a:p>
          <a:p>
            <a:pPr lvl="1"/>
            <a:r>
              <a:rPr lang="en-US" dirty="0" smtClean="0"/>
              <a:t>Brake fluid naturally attracts moisture which boils at just 212°</a:t>
            </a:r>
          </a:p>
          <a:p>
            <a:pPr lvl="1"/>
            <a:r>
              <a:rPr lang="en-US" dirty="0" smtClean="0"/>
              <a:t>This is why </a:t>
            </a:r>
            <a:r>
              <a:rPr lang="en-US" b="1" u="sng" dirty="0" smtClean="0"/>
              <a:t>100% fresh fluid is mandatory</a:t>
            </a:r>
            <a:r>
              <a:rPr lang="en-US" dirty="0" smtClean="0"/>
              <a:t> before each event</a:t>
            </a:r>
          </a:p>
        </p:txBody>
      </p:sp>
    </p:spTree>
    <p:extLst>
      <p:ext uri="{BB962C8B-B14F-4D97-AF65-F5344CB8AC3E}">
        <p14:creationId xmlns:p14="http://schemas.microsoft.com/office/powerpoint/2010/main" val="27193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3890</TotalTime>
  <Words>662</Words>
  <Application>Microsoft Office PowerPoint</Application>
  <PresentationFormat>On-screen Show (4:3)</PresentationFormat>
  <Paragraphs>110</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Weekend Classroom Agenda</vt:lpstr>
      <vt:lpstr>Improving Your Performance</vt:lpstr>
      <vt:lpstr>Improving Your Car</vt:lpstr>
      <vt:lpstr>What is a key difference between a good driver and a great driver?</vt:lpstr>
      <vt:lpstr>Getting the Most from Brakes</vt:lpstr>
      <vt:lpstr>Brake Pad Wear</vt:lpstr>
      <vt:lpstr>The Need for Cooling (Part 1)</vt:lpstr>
      <vt:lpstr>The Need for Cooling (Part 2)</vt:lpstr>
      <vt:lpstr>The Need for Cooling (Part 3)</vt:lpstr>
      <vt:lpstr>The Need for Cooling (Part 4) </vt:lpstr>
      <vt:lpstr>Why Fresh Fluid?</vt:lpstr>
      <vt:lpstr>What Constitutes “Fresh”?</vt:lpstr>
      <vt:lpstr>Improving Your Brakes</vt:lpstr>
      <vt:lpstr>Brake Upgrades</vt:lpstr>
      <vt:lpstr>Pad Characteristics</vt:lpstr>
      <vt:lpstr>Brake Upgrades</vt:lpstr>
      <vt:lpstr>Brake Upgrades</vt:lpstr>
      <vt:lpstr>Before you Change Anything Know What Your Car Has</vt:lpstr>
      <vt:lpstr>Rev Matching Downshifts  (AKA Heel-Toe)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Richard</dc:creator>
  <cp:lastModifiedBy>rmcdaniels</cp:lastModifiedBy>
  <cp:revision>136</cp:revision>
  <dcterms:created xsi:type="dcterms:W3CDTF">2012-04-02T13:43:35Z</dcterms:created>
  <dcterms:modified xsi:type="dcterms:W3CDTF">2017-06-07T23:00:34Z</dcterms:modified>
</cp:coreProperties>
</file>